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746" r:id="rId4"/>
    <p:sldMasterId id="2147483747" r:id="rId5"/>
    <p:sldMasterId id="2147483748" r:id="rId6"/>
    <p:sldMasterId id="2147483749" r:id="rId7"/>
    <p:sldMasterId id="2147483750" r:id="rId8"/>
  </p:sldMasterIdLst>
  <p:notesMasterIdLst>
    <p:notesMasterId r:id="rId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68" r:id="rId22"/>
    <p:sldId id="269" r:id="rId23"/>
    <p:sldId id="270" r:id="rId24"/>
    <p:sldId id="271" r:id="rId25"/>
    <p:sldId id="272" r:id="rId26"/>
    <p:sldId id="273" r:id="rId27"/>
    <p:sldId id="274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</p:sldIdLst>
  <p:sldSz cy="5143500" cx="9144000"/>
  <p:notesSz cx="6858000" cy="9144000"/>
  <p:embeddedFontLst>
    <p:embeddedFont>
      <p:font typeface="Roboto Thin"/>
      <p:regular r:id="rId47"/>
      <p:bold r:id="rId48"/>
      <p:italic r:id="rId49"/>
      <p:boldItalic r:id="rId50"/>
    </p:embeddedFont>
    <p:embeddedFont>
      <p:font typeface="Roboto"/>
      <p:regular r:id="rId51"/>
      <p:bold r:id="rId52"/>
      <p:italic r:id="rId53"/>
      <p:boldItalic r:id="rId54"/>
    </p:embeddedFont>
    <p:embeddedFont>
      <p:font typeface="Roboto Condensed"/>
      <p:regular r:id="rId55"/>
      <p:bold r:id="rId56"/>
      <p:italic r:id="rId57"/>
      <p:boldItalic r:id="rId58"/>
    </p:embeddedFont>
    <p:embeddedFont>
      <p:font typeface="Helvetica Neue"/>
      <p:regular r:id="rId59"/>
      <p:bold r:id="rId60"/>
      <p:italic r:id="rId61"/>
      <p:boldItalic r:id="rId62"/>
    </p:embeddedFont>
    <p:embeddedFont>
      <p:font typeface="Roboto Light"/>
      <p:regular r:id="rId63"/>
      <p:bold r:id="rId64"/>
      <p:italic r:id="rId65"/>
      <p:boldItalic r:id="rId66"/>
    </p:embeddedFont>
    <p:embeddedFont>
      <p:font typeface="Open Sans"/>
      <p:regular r:id="rId67"/>
      <p:bold r:id="rId68"/>
      <p:italic r:id="rId69"/>
      <p:boldItalic r:id="rId7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B23C109-7202-4721-840E-678353D231F1}">
  <a:tblStyle styleId="{DB23C109-7202-4721-840E-678353D231F1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fill>
          <a:solidFill>
            <a:schemeClr val="accent4">
              <a:alpha val="20000"/>
            </a:schemeClr>
          </a:solidFill>
        </a:fill>
      </a:tcStyle>
    </a:band1H>
    <a:band2H>
      <a:tcTxStyle/>
    </a:band2H>
    <a:band1V>
      <a:tcTxStyle/>
      <a:tcStyle>
        <a:fill>
          <a:solidFill>
            <a:schemeClr val="accent4">
              <a:alpha val="20000"/>
            </a:schemeClr>
          </a:solidFill>
        </a:fill>
      </a:tcStyle>
    </a:band1V>
    <a:band2V>
      <a:tcTxStyle/>
    </a:band2V>
    <a:lastCol>
      <a:tcTxStyle b="on" i="off"/>
    </a:lastCol>
    <a:firstCol>
      <a:tcTxStyle b="on" i="off"/>
    </a:firstCol>
    <a:lastRow>
      <a:tcTxStyle b="on" i="off"/>
      <a:tcStyle>
        <a:tcBdr>
          <a:top>
            <a:ln cap="flat" cmpd="sng" w="508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</a:seCell>
    <a:swCell>
      <a:tcTxStyle/>
    </a:swCell>
    <a:firstRow>
      <a:tcTxStyle b="on" i="off"/>
      <a:tcStyle>
        <a:tcBdr>
          <a:bottom>
            <a:ln cap="flat" cmpd="sng" w="254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1.xml"/><Relationship Id="rId42" Type="http://schemas.openxmlformats.org/officeDocument/2006/relationships/slide" Target="slides/slide33.xml"/><Relationship Id="rId41" Type="http://schemas.openxmlformats.org/officeDocument/2006/relationships/slide" Target="slides/slide32.xml"/><Relationship Id="rId44" Type="http://schemas.openxmlformats.org/officeDocument/2006/relationships/slide" Target="slides/slide35.xml"/><Relationship Id="rId43" Type="http://schemas.openxmlformats.org/officeDocument/2006/relationships/slide" Target="slides/slide34.xml"/><Relationship Id="rId46" Type="http://schemas.openxmlformats.org/officeDocument/2006/relationships/slide" Target="slides/slide37.xml"/><Relationship Id="rId45" Type="http://schemas.openxmlformats.org/officeDocument/2006/relationships/slide" Target="slides/slide36.xml"/><Relationship Id="rId1" Type="http://schemas.openxmlformats.org/officeDocument/2006/relationships/theme" Target="theme/theme5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48" Type="http://schemas.openxmlformats.org/officeDocument/2006/relationships/font" Target="fonts/RobotoThin-bold.fntdata"/><Relationship Id="rId47" Type="http://schemas.openxmlformats.org/officeDocument/2006/relationships/font" Target="fonts/RobotoThin-regular.fntdata"/><Relationship Id="rId49" Type="http://schemas.openxmlformats.org/officeDocument/2006/relationships/font" Target="fonts/RobotoThin-italic.fntdata"/><Relationship Id="rId5" Type="http://schemas.openxmlformats.org/officeDocument/2006/relationships/slideMaster" Target="slideMasters/slideMaster2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1" Type="http://schemas.openxmlformats.org/officeDocument/2006/relationships/slide" Target="slides/slide22.xml"/><Relationship Id="rId30" Type="http://schemas.openxmlformats.org/officeDocument/2006/relationships/slide" Target="slides/slide21.xml"/><Relationship Id="rId33" Type="http://schemas.openxmlformats.org/officeDocument/2006/relationships/slide" Target="slides/slide24.xml"/><Relationship Id="rId32" Type="http://schemas.openxmlformats.org/officeDocument/2006/relationships/slide" Target="slides/slide23.xml"/><Relationship Id="rId35" Type="http://schemas.openxmlformats.org/officeDocument/2006/relationships/slide" Target="slides/slide26.xml"/><Relationship Id="rId34" Type="http://schemas.openxmlformats.org/officeDocument/2006/relationships/slide" Target="slides/slide25.xml"/><Relationship Id="rId70" Type="http://schemas.openxmlformats.org/officeDocument/2006/relationships/font" Target="fonts/OpenSans-boldItalic.fntdata"/><Relationship Id="rId37" Type="http://schemas.openxmlformats.org/officeDocument/2006/relationships/slide" Target="slides/slide28.xml"/><Relationship Id="rId36" Type="http://schemas.openxmlformats.org/officeDocument/2006/relationships/slide" Target="slides/slide27.xml"/><Relationship Id="rId39" Type="http://schemas.openxmlformats.org/officeDocument/2006/relationships/slide" Target="slides/slide30.xml"/><Relationship Id="rId38" Type="http://schemas.openxmlformats.org/officeDocument/2006/relationships/slide" Target="slides/slide29.xml"/><Relationship Id="rId62" Type="http://schemas.openxmlformats.org/officeDocument/2006/relationships/font" Target="fonts/HelveticaNeue-boldItalic.fntdata"/><Relationship Id="rId61" Type="http://schemas.openxmlformats.org/officeDocument/2006/relationships/font" Target="fonts/HelveticaNeue-italic.fntdata"/><Relationship Id="rId20" Type="http://schemas.openxmlformats.org/officeDocument/2006/relationships/slide" Target="slides/slide11.xml"/><Relationship Id="rId64" Type="http://schemas.openxmlformats.org/officeDocument/2006/relationships/font" Target="fonts/RobotoLight-bold.fntdata"/><Relationship Id="rId63" Type="http://schemas.openxmlformats.org/officeDocument/2006/relationships/font" Target="fonts/RobotoLight-regular.fntdata"/><Relationship Id="rId22" Type="http://schemas.openxmlformats.org/officeDocument/2006/relationships/slide" Target="slides/slide13.xml"/><Relationship Id="rId66" Type="http://schemas.openxmlformats.org/officeDocument/2006/relationships/font" Target="fonts/RobotoLight-boldItalic.fntdata"/><Relationship Id="rId21" Type="http://schemas.openxmlformats.org/officeDocument/2006/relationships/slide" Target="slides/slide12.xml"/><Relationship Id="rId65" Type="http://schemas.openxmlformats.org/officeDocument/2006/relationships/font" Target="fonts/RobotoLight-italic.fntdata"/><Relationship Id="rId24" Type="http://schemas.openxmlformats.org/officeDocument/2006/relationships/slide" Target="slides/slide15.xml"/><Relationship Id="rId68" Type="http://schemas.openxmlformats.org/officeDocument/2006/relationships/font" Target="fonts/OpenSans-bold.fntdata"/><Relationship Id="rId23" Type="http://schemas.openxmlformats.org/officeDocument/2006/relationships/slide" Target="slides/slide14.xml"/><Relationship Id="rId67" Type="http://schemas.openxmlformats.org/officeDocument/2006/relationships/font" Target="fonts/OpenSans-regular.fntdata"/><Relationship Id="rId60" Type="http://schemas.openxmlformats.org/officeDocument/2006/relationships/font" Target="fonts/HelveticaNeue-bold.fntdata"/><Relationship Id="rId26" Type="http://schemas.openxmlformats.org/officeDocument/2006/relationships/slide" Target="slides/slide17.xml"/><Relationship Id="rId25" Type="http://schemas.openxmlformats.org/officeDocument/2006/relationships/slide" Target="slides/slide16.xml"/><Relationship Id="rId69" Type="http://schemas.openxmlformats.org/officeDocument/2006/relationships/font" Target="fonts/OpenSans-italic.fntdata"/><Relationship Id="rId28" Type="http://schemas.openxmlformats.org/officeDocument/2006/relationships/slide" Target="slides/slide19.xml"/><Relationship Id="rId27" Type="http://schemas.openxmlformats.org/officeDocument/2006/relationships/slide" Target="slides/slide18.xml"/><Relationship Id="rId29" Type="http://schemas.openxmlformats.org/officeDocument/2006/relationships/slide" Target="slides/slide20.xml"/><Relationship Id="rId51" Type="http://schemas.openxmlformats.org/officeDocument/2006/relationships/font" Target="fonts/Roboto-regular.fntdata"/><Relationship Id="rId50" Type="http://schemas.openxmlformats.org/officeDocument/2006/relationships/font" Target="fonts/RobotoThin-boldItalic.fntdata"/><Relationship Id="rId53" Type="http://schemas.openxmlformats.org/officeDocument/2006/relationships/font" Target="fonts/Roboto-italic.fntdata"/><Relationship Id="rId52" Type="http://schemas.openxmlformats.org/officeDocument/2006/relationships/font" Target="fonts/Roboto-bold.fntdata"/><Relationship Id="rId11" Type="http://schemas.openxmlformats.org/officeDocument/2006/relationships/slide" Target="slides/slide2.xml"/><Relationship Id="rId55" Type="http://schemas.openxmlformats.org/officeDocument/2006/relationships/font" Target="fonts/RobotoCondensed-regular.fntdata"/><Relationship Id="rId10" Type="http://schemas.openxmlformats.org/officeDocument/2006/relationships/slide" Target="slides/slide1.xml"/><Relationship Id="rId54" Type="http://schemas.openxmlformats.org/officeDocument/2006/relationships/font" Target="fonts/Roboto-boldItalic.fntdata"/><Relationship Id="rId13" Type="http://schemas.openxmlformats.org/officeDocument/2006/relationships/slide" Target="slides/slide4.xml"/><Relationship Id="rId57" Type="http://schemas.openxmlformats.org/officeDocument/2006/relationships/font" Target="fonts/RobotoCondensed-italic.fntdata"/><Relationship Id="rId12" Type="http://schemas.openxmlformats.org/officeDocument/2006/relationships/slide" Target="slides/slide3.xml"/><Relationship Id="rId56" Type="http://schemas.openxmlformats.org/officeDocument/2006/relationships/font" Target="fonts/RobotoCondensed-bold.fntdata"/><Relationship Id="rId15" Type="http://schemas.openxmlformats.org/officeDocument/2006/relationships/slide" Target="slides/slide6.xml"/><Relationship Id="rId59" Type="http://schemas.openxmlformats.org/officeDocument/2006/relationships/font" Target="fonts/HelveticaNeue-regular.fntdata"/><Relationship Id="rId14" Type="http://schemas.openxmlformats.org/officeDocument/2006/relationships/slide" Target="slides/slide5.xml"/><Relationship Id="rId58" Type="http://schemas.openxmlformats.org/officeDocument/2006/relationships/font" Target="fonts/RobotoCondensed-boldItalic.fntdata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9" Type="http://schemas.openxmlformats.org/officeDocument/2006/relationships/slide" Target="slides/slide10.xml"/><Relationship Id="rId18" Type="http://schemas.openxmlformats.org/officeDocument/2006/relationships/slide" Target="slides/slide9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www.oracle.com/technetwork/java/javase/tech/javamanagement-140525.html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g1e5413d6c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9" name="Google Shape;499;g1e5413d6cc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1e689f501f_0_5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000"/>
              <a:buFont typeface="Roboto"/>
              <a:buChar char="●"/>
            </a:pPr>
            <a:r>
              <a:rPr lang="en-GB" sz="1000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Caplin Component Library, former Caplin Trader (CT), is a complete development suite for creating stunning HTML5 web-trading apps.</a:t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marR="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000"/>
              <a:buFont typeface="Roboto"/>
              <a:buChar char="●"/>
            </a:pPr>
            <a:r>
              <a:rPr lang="en-GB" sz="1000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Caplin Datasource libraries, former CIS,  help you integrate your systems with the Caplin Platform.</a:t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000"/>
              <a:buFont typeface="Roboto"/>
              <a:buChar char="●"/>
            </a:pPr>
            <a:r>
              <a:rPr lang="en-GB" sz="1000">
                <a:solidFill>
                  <a:srgbClr val="474747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DataSource applications such as Integration Adapters. You can create applications that use Caplin's DataSource protocol to exchange financial market data in the form of structured records with other DataSource-enabled applications such as the Liberator, and to exchange trade messages and permissioning information with DataSource-enabled applications.</a:t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66" name="Google Shape;666;g1e689f501f_0_59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1e689f501f_0_7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Server applications + components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Manage trades and streaming data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Manage client sessions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-GB"/>
              <a:t>Liberator: Authentication, Authorisation/ KeyMaster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Transformer: 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event-driven, high-speed data transformation engine, which allows you to filter and modify incoming market data in real time.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Streamlink: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KeyMaster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DeploymentFramework: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Management Console(CMC)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Caplin Integration: templates and libraries to help you integrate your systems with the Caplin Platform.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-GB"/>
              <a:t>DSDK: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DataSource is the Caplin Platform's communications infrastructure that enables Platform components to communicate with each other.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library takes care of the connections to and communications with other DataSource applications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"/>
              <a:buChar char="-"/>
            </a:pP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interacts with the application to accept subscription requests and supply data.</a:t>
            </a:r>
            <a:endParaRPr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10" name="Google Shape;710;g1e689f501f_0_7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8" name="Shape 7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" name="Google Shape;719;g1e689f501f_0_9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H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0" name="Google Shape;720;g1e689f501f_0_90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1e689f501f_0_10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Service container / Business logic lives in transformer in form of modules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Value added</a:t>
            </a:r>
            <a:endParaRPr/>
          </a:p>
        </p:txBody>
      </p:sp>
      <p:sp>
        <p:nvSpPr>
          <p:cNvPr id="734" name="Google Shape;734;g1e689f501f_0_10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1e689f501f_0_13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Liberator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StreamLink services: standard communication services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HTTP services: Apache like server for e.g. website</a:t>
            </a:r>
            <a:endParaRPr/>
          </a:p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Conflation = Throddling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BlotterExport as service that need to be enabled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PermissionsService - enable/disable service that you need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Transformer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Custom services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Cluster service to configure clustering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Refiner - needs enabling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Alerts services - enable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Charts sercvices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CIS Java Libraries to write Adapters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CMC - 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A cross-platform, configurable </a:t>
            </a:r>
            <a:r>
              <a:rPr i="1" lang="en-GB" u="sng">
                <a:solidFill>
                  <a:srgbClr val="2992B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JMX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console with a GUI front-end, to help you to monitor and manage the users, connections and server-side components of your </a:t>
            </a:r>
            <a:r>
              <a:rPr i="1"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Caplin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 trading system.</a:t>
            </a:r>
            <a:endParaRPr/>
          </a:p>
        </p:txBody>
      </p:sp>
      <p:sp>
        <p:nvSpPr>
          <p:cNvPr id="748" name="Google Shape;748;g1e689f501f_0_138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9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g7b9e06430c_0_128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1" name="Google Shape;821;g7b9e06430c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Automatic failover: typical setup is Hot/Hot</a:t>
            </a:r>
            <a:endParaRPr/>
          </a:p>
        </p:txBody>
      </p:sp>
      <p:sp>
        <p:nvSpPr>
          <p:cNvPr id="826" name="Google Shape;826;p4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1e689f501f_0_15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Streamlink only has failover no loadbalancing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2" name="Google Shape;832;g1e689f501f_0_15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Google Shape;891;g1e689f501f_0_17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Adapters can have loadbalancing and failover configuration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“Stateless design” - adapter need to handle failover data</a:t>
            </a:r>
            <a:endParaRPr/>
          </a:p>
        </p:txBody>
      </p:sp>
      <p:sp>
        <p:nvSpPr>
          <p:cNvPr id="892" name="Google Shape;892;g1e689f501f_0_175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8" name="Shape 9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Google Shape;939;p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Caching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Datatypes: </a:t>
            </a:r>
            <a:r>
              <a:rPr lang="en-GB"/>
              <a:t>Records are structures in 5 different ways: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Type 1: Map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Type </a:t>
            </a:r>
            <a:r>
              <a:rPr lang="en-GB"/>
              <a:t>2: Map of Map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Type </a:t>
            </a:r>
            <a:r>
              <a:rPr lang="en-GB"/>
              <a:t>3 : e.g History data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Generic messages: list of field name and values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JSON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Services: 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erverything you can subscribe, platform services, adapters services or platform modules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Liberator, Transformer are confugred as data services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Active subscription: Subscribe to stream and only receive updates if there are data</a:t>
            </a:r>
            <a:endParaRPr/>
          </a:p>
        </p:txBody>
      </p:sp>
      <p:sp>
        <p:nvSpPr>
          <p:cNvPr id="940" name="Google Shape;940;p4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g1e5413d6cc_0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8" name="Google Shape;508;g1e5413d6cc_0_14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g7b9e06430c_0_253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6" name="Google Shape;946;g7b9e06430c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g1e689f501f_0_19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1" name="Google Shape;951;g1e689f501f_0_192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p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Standard integration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Develop: Client app, adapter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Configure: Liberator </a:t>
            </a:r>
            <a:endParaRPr/>
          </a:p>
        </p:txBody>
      </p:sp>
      <p:sp>
        <p:nvSpPr>
          <p:cNvPr id="1024" name="Google Shape;1024;p4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2" name="Shape 10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4" name="Google Shape;1044;p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4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" name="Google Shape;1095;p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3 subscriptions for same data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Backend only has one active subscription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FX/GBPUSD (without user mapping) same price</a:t>
            </a:r>
            <a:endParaRPr/>
          </a:p>
        </p:txBody>
      </p:sp>
      <p:sp>
        <p:nvSpPr>
          <p:cNvPr id="1096" name="Google Shape;1096;p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6" name="Shape 1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" name="Google Shape;1127;p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pricing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Each client subscribes FX/GBPUSD but with different volume band (user mapping configured)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Each client only sees his private price results in one channel per client in backend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Architecture sessions to decide the right message </a:t>
            </a:r>
            <a:r>
              <a:rPr lang="en-GB"/>
              <a:t>structure</a:t>
            </a:r>
            <a:r>
              <a:rPr lang="en-GB"/>
              <a:t>/topics to ensure sound design, performance and stable platform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Other example is Trades</a:t>
            </a:r>
            <a:endParaRPr/>
          </a:p>
        </p:txBody>
      </p:sp>
      <p:sp>
        <p:nvSpPr>
          <p:cNvPr id="1128" name="Google Shape;1128;p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3" name="Shape 1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Google Shape;1164;p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Platform independent package management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Example RPMs for RedHat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Only linux for production</a:t>
            </a:r>
            <a:endParaRPr/>
          </a:p>
        </p:txBody>
      </p:sp>
      <p:sp>
        <p:nvSpPr>
          <p:cNvPr id="1165" name="Google Shape;1165;p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9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Liberator module: e.g. Auth or Export modules/ written in C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Example: Config only adapter e.g for Blotter data when you receive data from 2 adapters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1" name="Google Shape;1171;p5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0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Example for typical architecture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For internal customers you would usually have an internal liberator</a:t>
            </a:r>
            <a:endParaRPr/>
          </a:p>
        </p:txBody>
      </p:sp>
      <p:sp>
        <p:nvSpPr>
          <p:cNvPr id="1202" name="Google Shape;1202;p6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g7b9e06430c_0_257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5" name="Google Shape;1275;g7b9e06430c_0_2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1e5413d6cc_0_3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Caplin provides technology to help you build a web trading platform.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Applications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Tools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APIs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And Professional Services.</a:t>
            </a:r>
            <a:endParaRPr/>
          </a:p>
        </p:txBody>
      </p:sp>
      <p:sp>
        <p:nvSpPr>
          <p:cNvPr id="523" name="Google Shape;523;g1e5413d6cc_0_30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8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g7c825ba3d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-"/>
            </a:pPr>
            <a:r>
              <a:rPr lang="en-GB"/>
              <a:t>Developing an e-distribution platform means to integrate with external system and create an client application.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0" name="Google Shape;1280;g7c825ba3dd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4" name="Shape 1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" name="Google Shape;1285;g7c825ba3d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6" name="Google Shape;1286;g7c825ba3dd_0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0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g7c825ba3d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2" name="Google Shape;1292;g7c825ba3dd_0_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6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" name="Google Shape;1297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8" name="Google Shape;1298;p6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4" name="Shape 1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" name="Google Shape;1335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 renamed Caplin Trader to Caplin Component Libraries</a:t>
            </a:r>
            <a:endParaRPr/>
          </a:p>
        </p:txBody>
      </p:sp>
      <p:sp>
        <p:nvSpPr>
          <p:cNvPr id="1336" name="Google Shape;1336;p68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0" name="Shape 1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g1e77440144_0_51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2" name="Google Shape;1342;g1e77440144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6" name="Shape 1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" name="Google Shape;1347;g1e77440144_0_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8" name="Google Shape;1348;g1e7744014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2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p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Summary: Ready deployment looks like this.</a:t>
            </a:r>
            <a:endParaRPr/>
          </a:p>
        </p:txBody>
      </p:sp>
      <p:sp>
        <p:nvSpPr>
          <p:cNvPr id="1354" name="Google Shape;1354;p7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1e5413d6cc_0_4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Caplin provides technology to help you build a web trading platform.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56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Applications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Tools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APIs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lang="en-GB">
                <a:latin typeface="Arial"/>
                <a:ea typeface="Arial"/>
                <a:cs typeface="Arial"/>
                <a:sym typeface="Arial"/>
              </a:rPr>
              <a:t>And Professional Services.</a:t>
            </a:r>
            <a:endParaRPr/>
          </a:p>
        </p:txBody>
      </p:sp>
      <p:sp>
        <p:nvSpPr>
          <p:cNvPr id="533" name="Google Shape;533;g1e5413d6cc_0_45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g1e5413d6cc_0_7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4" name="Google Shape;544;g1e5413d6cc_0_7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g1e7695d1bf_0_0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0" name="Google Shape;580;g1e7695d1b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g1e689f501f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Distribution Middleware comparable to Tibco Streaming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en-GB"/>
              <a:t>Web trading services 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t/>
            </a:r>
            <a:endParaRPr/>
          </a:p>
        </p:txBody>
      </p:sp>
      <p:sp>
        <p:nvSpPr>
          <p:cNvPr id="586" name="Google Shape;586;g1e689f501f_0_14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3" name="Shape 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" name="Google Shape;624;g1e689f501f_0_28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48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●"/>
            </a:pPr>
            <a:r>
              <a:rPr lang="en-GB"/>
              <a:t>Caplin Trader: DevelopentSuite to create HTML5 we trading apps.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Caplin </a:t>
            </a:r>
            <a:r>
              <a:rPr lang="en-GB"/>
              <a:t>Platform: 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Suite of server applications and other components that you can use to manage trades and distribute streaming data. E.g. financial data or others</a:t>
            </a:r>
            <a:endParaRPr/>
          </a:p>
          <a:p>
            <a:pPr indent="-3175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-GB"/>
              <a:t>Caplin Integration (CIS):  </a:t>
            </a:r>
            <a:r>
              <a:rPr lang="en-GB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templates and libraries to help you integrate your systems with the Caplin Platform.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5" name="Google Shape;625;g1e689f501f_0_28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1e77440144_0_56:notes"/>
          <p:cNvSpPr/>
          <p:nvPr>
            <p:ph idx="2" type="sldImg"/>
          </p:nvPr>
        </p:nvSpPr>
        <p:spPr>
          <a:xfrm>
            <a:off x="381309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1e77440144_0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0.png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jp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6.png"/><Relationship Id="rId3" Type="http://schemas.openxmlformats.org/officeDocument/2006/relationships/image" Target="../media/image8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3.png"/><Relationship Id="rId3" Type="http://schemas.openxmlformats.org/officeDocument/2006/relationships/image" Target="../media/image8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2.png"/><Relationship Id="rId3" Type="http://schemas.openxmlformats.org/officeDocument/2006/relationships/image" Target="../media/image8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Relationship Id="rId3" Type="http://schemas.openxmlformats.org/officeDocument/2006/relationships/image" Target="../media/image8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0.jpg"/><Relationship Id="rId3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1.png"/><Relationship Id="rId3" Type="http://schemas.openxmlformats.org/officeDocument/2006/relationships/image" Target="../media/image8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1.png"/><Relationship Id="rId3" Type="http://schemas.openxmlformats.org/officeDocument/2006/relationships/image" Target="../media/image8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8.jp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0.jp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2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jp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4.jpg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9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jpg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2.jpg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3.jpg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jpg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jpg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jp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jp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jp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3.jp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5.png"/><Relationship Id="rId3" Type="http://schemas.openxmlformats.org/officeDocument/2006/relationships/image" Target="../media/image2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5.png"/><Relationship Id="rId3" Type="http://schemas.openxmlformats.org/officeDocument/2006/relationships/image" Target="../media/image24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6.png"/><Relationship Id="rId3" Type="http://schemas.openxmlformats.org/officeDocument/2006/relationships/image" Target="../media/image24.png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7.png"/><Relationship Id="rId3" Type="http://schemas.openxmlformats.org/officeDocument/2006/relationships/image" Target="../media/image24.png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7.png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8.png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1.png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9.jpg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1.png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1.png"/><Relationship Id="rId3" Type="http://schemas.openxmlformats.org/officeDocument/2006/relationships/image" Target="../media/image24.png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2.png"/><Relationship Id="rId3" Type="http://schemas.openxmlformats.org/officeDocument/2006/relationships/image" Target="../media/image2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4.png"/><Relationship Id="rId3" Type="http://schemas.openxmlformats.org/officeDocument/2006/relationships/image" Target="../media/image24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3.png"/><Relationship Id="rId3" Type="http://schemas.openxmlformats.org/officeDocument/2006/relationships/image" Target="../media/image24.png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5.jpg"/><Relationship Id="rId3" Type="http://schemas.openxmlformats.org/officeDocument/2006/relationships/image" Target="../media/image24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9.png"/><Relationship Id="rId3" Type="http://schemas.openxmlformats.org/officeDocument/2006/relationships/image" Target="../media/image24.png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3.png"/><Relationship Id="rId3" Type="http://schemas.openxmlformats.org/officeDocument/2006/relationships/image" Target="../media/image24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2.png"/><Relationship Id="rId3" Type="http://schemas.openxmlformats.org/officeDocument/2006/relationships/image" Target="../media/image24.png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85.png"/><Relationship Id="rId3" Type="http://schemas.openxmlformats.org/officeDocument/2006/relationships/image" Target="../media/image24.png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3.png"/><Relationship Id="rId3" Type="http://schemas.openxmlformats.org/officeDocument/2006/relationships/image" Target="../media/image24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6.jpg"/><Relationship Id="rId3" Type="http://schemas.openxmlformats.org/officeDocument/2006/relationships/image" Target="../media/image24.png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5.jpg"/><Relationship Id="rId3" Type="http://schemas.openxmlformats.org/officeDocument/2006/relationships/image" Target="../media/image2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7.jpg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8.png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39.png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5.jpg"/><Relationship Id="rId3" Type="http://schemas.openxmlformats.org/officeDocument/2006/relationships/image" Target="../media/image40.png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7.jpg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9.jpg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8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1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9" name="Google Shape;59;p12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8" name="Google Shape;88;p19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800"/>
              <a:buFont typeface="Noto Sans Symbols"/>
              <a:buChar char="◻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9" name="Google Shape;89;p19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0"/>
          <p:cNvSpPr txBox="1"/>
          <p:nvPr>
            <p:ph type="ctrTitle"/>
          </p:nvPr>
        </p:nvSpPr>
        <p:spPr>
          <a:xfrm>
            <a:off x="2523619" y="853600"/>
            <a:ext cx="62343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Helvetica Neue"/>
              <a:buNone/>
              <a:defRPr b="0" i="0" sz="4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2" name="Google Shape;92;p20"/>
          <p:cNvSpPr txBox="1"/>
          <p:nvPr>
            <p:ph idx="1" type="subTitle"/>
          </p:nvPr>
        </p:nvSpPr>
        <p:spPr>
          <a:xfrm>
            <a:off x="3718560" y="2061209"/>
            <a:ext cx="5039400" cy="13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None/>
              <a:defRPr b="0" i="1" sz="1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4572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914400" marR="0" rtl="0" algn="ctr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1371600" marR="0" rtl="0" algn="ct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None/>
              <a:defRPr b="0" i="0" sz="16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1828800" marR="0" rtl="0" algn="ctr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22860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93" name="Google Shape;9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117332" y="4219008"/>
            <a:ext cx="15285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Title and Text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1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6" name="Google Shape;96;p21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97" name="Google Shape;97;p21"/>
          <p:cNvSpPr txBox="1"/>
          <p:nvPr>
            <p:ph idx="1" type="body"/>
          </p:nvPr>
        </p:nvSpPr>
        <p:spPr>
          <a:xfrm>
            <a:off x="457200" y="1491854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&amp; 3 Blocks">
  <p:cSld name="Title, Text &amp; 3 Blocks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2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00" name="Google Shape;100;p22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01" name="Google Shape;101;p22"/>
          <p:cNvSpPr txBox="1"/>
          <p:nvPr>
            <p:ph idx="1" type="body"/>
          </p:nvPr>
        </p:nvSpPr>
        <p:spPr>
          <a:xfrm>
            <a:off x="457200" y="1491854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22"/>
          <p:cNvSpPr txBox="1"/>
          <p:nvPr>
            <p:ph idx="2" type="body"/>
          </p:nvPr>
        </p:nvSpPr>
        <p:spPr>
          <a:xfrm>
            <a:off x="902537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3" name="Google Shape;103;p22"/>
          <p:cNvSpPr txBox="1"/>
          <p:nvPr>
            <p:ph idx="3" type="body"/>
          </p:nvPr>
        </p:nvSpPr>
        <p:spPr>
          <a:xfrm>
            <a:off x="902537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4" name="Google Shape;104;p22"/>
          <p:cNvSpPr txBox="1"/>
          <p:nvPr>
            <p:ph idx="4" type="body"/>
          </p:nvPr>
        </p:nvSpPr>
        <p:spPr>
          <a:xfrm>
            <a:off x="3465248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22"/>
          <p:cNvSpPr txBox="1"/>
          <p:nvPr>
            <p:ph idx="5" type="body"/>
          </p:nvPr>
        </p:nvSpPr>
        <p:spPr>
          <a:xfrm>
            <a:off x="3465248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22"/>
          <p:cNvSpPr txBox="1"/>
          <p:nvPr>
            <p:ph idx="6" type="body"/>
          </p:nvPr>
        </p:nvSpPr>
        <p:spPr>
          <a:xfrm>
            <a:off x="6027957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22"/>
          <p:cNvSpPr txBox="1"/>
          <p:nvPr>
            <p:ph idx="7" type="body"/>
          </p:nvPr>
        </p:nvSpPr>
        <p:spPr>
          <a:xfrm>
            <a:off x="6027957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&amp; 3 Blocks/Images">
  <p:cSld name="Title, Text &amp; 3 Blocks/Image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3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0" name="Google Shape;110;p23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11" name="Google Shape;111;p23"/>
          <p:cNvSpPr txBox="1"/>
          <p:nvPr>
            <p:ph idx="1" type="body"/>
          </p:nvPr>
        </p:nvSpPr>
        <p:spPr>
          <a:xfrm>
            <a:off x="457200" y="1491854"/>
            <a:ext cx="8229600" cy="6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23"/>
          <p:cNvSpPr txBox="1"/>
          <p:nvPr>
            <p:ph idx="2" type="body"/>
          </p:nvPr>
        </p:nvSpPr>
        <p:spPr>
          <a:xfrm>
            <a:off x="902537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3" name="Google Shape;113;p23"/>
          <p:cNvSpPr txBox="1"/>
          <p:nvPr>
            <p:ph idx="3" type="body"/>
          </p:nvPr>
        </p:nvSpPr>
        <p:spPr>
          <a:xfrm>
            <a:off x="902537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23"/>
          <p:cNvSpPr txBox="1"/>
          <p:nvPr>
            <p:ph idx="4" type="body"/>
          </p:nvPr>
        </p:nvSpPr>
        <p:spPr>
          <a:xfrm>
            <a:off x="3465248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23"/>
          <p:cNvSpPr txBox="1"/>
          <p:nvPr>
            <p:ph idx="5" type="body"/>
          </p:nvPr>
        </p:nvSpPr>
        <p:spPr>
          <a:xfrm>
            <a:off x="3465248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23"/>
          <p:cNvSpPr txBox="1"/>
          <p:nvPr>
            <p:ph idx="6" type="body"/>
          </p:nvPr>
        </p:nvSpPr>
        <p:spPr>
          <a:xfrm>
            <a:off x="6027957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23"/>
          <p:cNvSpPr txBox="1"/>
          <p:nvPr>
            <p:ph idx="7" type="body"/>
          </p:nvPr>
        </p:nvSpPr>
        <p:spPr>
          <a:xfrm>
            <a:off x="6027957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" name="Google Shape;118;p23"/>
          <p:cNvSpPr/>
          <p:nvPr>
            <p:ph idx="8" type="pic"/>
          </p:nvPr>
        </p:nvSpPr>
        <p:spPr>
          <a:xfrm>
            <a:off x="902537" y="3314700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9" name="Google Shape;119;p23"/>
          <p:cNvSpPr/>
          <p:nvPr>
            <p:ph idx="9" type="pic"/>
          </p:nvPr>
        </p:nvSpPr>
        <p:spPr>
          <a:xfrm>
            <a:off x="3465426" y="3318669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23"/>
          <p:cNvSpPr/>
          <p:nvPr>
            <p:ph idx="13" type="pic"/>
          </p:nvPr>
        </p:nvSpPr>
        <p:spPr>
          <a:xfrm>
            <a:off x="6027957" y="3318669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&amp; 3 Blocks/Images">
  <p:cSld name="Text &amp; 3 Blocks/Images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4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23" name="Google Shape;123;p24"/>
          <p:cNvSpPr txBox="1"/>
          <p:nvPr>
            <p:ph idx="1" type="body"/>
          </p:nvPr>
        </p:nvSpPr>
        <p:spPr>
          <a:xfrm>
            <a:off x="457200" y="708475"/>
            <a:ext cx="8229600" cy="6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4" name="Google Shape;124;p24"/>
          <p:cNvSpPr txBox="1"/>
          <p:nvPr>
            <p:ph idx="2" type="body"/>
          </p:nvPr>
        </p:nvSpPr>
        <p:spPr>
          <a:xfrm>
            <a:off x="902537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24"/>
          <p:cNvSpPr txBox="1"/>
          <p:nvPr>
            <p:ph idx="3" type="body"/>
          </p:nvPr>
        </p:nvSpPr>
        <p:spPr>
          <a:xfrm>
            <a:off x="902537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p24"/>
          <p:cNvSpPr txBox="1"/>
          <p:nvPr>
            <p:ph idx="4" type="body"/>
          </p:nvPr>
        </p:nvSpPr>
        <p:spPr>
          <a:xfrm>
            <a:off x="3465248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24"/>
          <p:cNvSpPr txBox="1"/>
          <p:nvPr>
            <p:ph idx="5" type="body"/>
          </p:nvPr>
        </p:nvSpPr>
        <p:spPr>
          <a:xfrm>
            <a:off x="3465248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8" name="Google Shape;128;p24"/>
          <p:cNvSpPr txBox="1"/>
          <p:nvPr>
            <p:ph idx="6" type="body"/>
          </p:nvPr>
        </p:nvSpPr>
        <p:spPr>
          <a:xfrm>
            <a:off x="6027957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9" name="Google Shape;129;p24"/>
          <p:cNvSpPr txBox="1"/>
          <p:nvPr>
            <p:ph idx="7" type="body"/>
          </p:nvPr>
        </p:nvSpPr>
        <p:spPr>
          <a:xfrm>
            <a:off x="6027957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0" name="Google Shape;130;p24"/>
          <p:cNvSpPr/>
          <p:nvPr>
            <p:ph idx="8" type="pic"/>
          </p:nvPr>
        </p:nvSpPr>
        <p:spPr>
          <a:xfrm>
            <a:off x="902537" y="2923392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Google Shape;131;p24"/>
          <p:cNvSpPr/>
          <p:nvPr>
            <p:ph idx="9" type="pic"/>
          </p:nvPr>
        </p:nvSpPr>
        <p:spPr>
          <a:xfrm>
            <a:off x="3465426" y="2927363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24"/>
          <p:cNvSpPr/>
          <p:nvPr>
            <p:ph idx="13" type="pic"/>
          </p:nvPr>
        </p:nvSpPr>
        <p:spPr>
          <a:xfrm>
            <a:off x="6027957" y="2927363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&amp; 3 Blocks">
  <p:cSld name="Text &amp; 3 Blocks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5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5" name="Google Shape;135;p25"/>
          <p:cNvSpPr txBox="1"/>
          <p:nvPr>
            <p:ph idx="1" type="body"/>
          </p:nvPr>
        </p:nvSpPr>
        <p:spPr>
          <a:xfrm>
            <a:off x="457200" y="766206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6" name="Google Shape;136;p25"/>
          <p:cNvSpPr txBox="1"/>
          <p:nvPr>
            <p:ph idx="2" type="body"/>
          </p:nvPr>
        </p:nvSpPr>
        <p:spPr>
          <a:xfrm>
            <a:off x="902537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25"/>
          <p:cNvSpPr txBox="1"/>
          <p:nvPr>
            <p:ph idx="3" type="body"/>
          </p:nvPr>
        </p:nvSpPr>
        <p:spPr>
          <a:xfrm>
            <a:off x="902537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25"/>
          <p:cNvSpPr txBox="1"/>
          <p:nvPr>
            <p:ph idx="4" type="body"/>
          </p:nvPr>
        </p:nvSpPr>
        <p:spPr>
          <a:xfrm>
            <a:off x="3465248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25"/>
          <p:cNvSpPr txBox="1"/>
          <p:nvPr>
            <p:ph idx="5" type="body"/>
          </p:nvPr>
        </p:nvSpPr>
        <p:spPr>
          <a:xfrm>
            <a:off x="3465248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0" name="Google Shape;140;p25"/>
          <p:cNvSpPr txBox="1"/>
          <p:nvPr>
            <p:ph idx="6" type="body"/>
          </p:nvPr>
        </p:nvSpPr>
        <p:spPr>
          <a:xfrm>
            <a:off x="6027957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24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1" name="Google Shape;141;p25"/>
          <p:cNvSpPr txBox="1"/>
          <p:nvPr>
            <p:ph idx="7" type="body"/>
          </p:nvPr>
        </p:nvSpPr>
        <p:spPr>
          <a:xfrm>
            <a:off x="6027957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creenshot &amp; description">
  <p:cSld name="Screenshot &amp; description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 txBox="1"/>
          <p:nvPr>
            <p:ph type="title"/>
          </p:nvPr>
        </p:nvSpPr>
        <p:spPr>
          <a:xfrm>
            <a:off x="457200" y="198129"/>
            <a:ext cx="19839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18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4" name="Google Shape;144;p26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45" name="Google Shape;145;p26"/>
          <p:cNvSpPr/>
          <p:nvPr>
            <p:ph idx="2" type="pic"/>
          </p:nvPr>
        </p:nvSpPr>
        <p:spPr>
          <a:xfrm>
            <a:off x="2590800" y="198129"/>
            <a:ext cx="6349200" cy="476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6" name="Google Shape;146;p26"/>
          <p:cNvSpPr txBox="1"/>
          <p:nvPr>
            <p:ph idx="1" type="body"/>
          </p:nvPr>
        </p:nvSpPr>
        <p:spPr>
          <a:xfrm>
            <a:off x="457200" y="808037"/>
            <a:ext cx="19845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7"/>
          <p:cNvSpPr txBox="1"/>
          <p:nvPr>
            <p:ph type="title"/>
          </p:nvPr>
        </p:nvSpPr>
        <p:spPr>
          <a:xfrm>
            <a:off x="427672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4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9" name="Google Shape;149;p27"/>
          <p:cNvSpPr txBox="1"/>
          <p:nvPr>
            <p:ph idx="1" type="body"/>
          </p:nvPr>
        </p:nvSpPr>
        <p:spPr>
          <a:xfrm>
            <a:off x="427672" y="2444194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Helvetica Neue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Helvetica Neue"/>
              <a:buNone/>
              <a:defRPr b="0" i="0" sz="1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800"/>
              <a:buFont typeface="Helvetica Neue"/>
              <a:buNone/>
              <a:defRPr b="0" i="0" sz="16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600"/>
              <a:buFont typeface="Helvetica Neue"/>
              <a:buNone/>
              <a:defRPr b="0" i="0" sz="1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0" name="Google Shape;150;p27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2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3" name="Google Shape;153;p28"/>
          <p:cNvSpPr txBox="1"/>
          <p:nvPr>
            <p:ph idx="1" type="body"/>
          </p:nvPr>
        </p:nvSpPr>
        <p:spPr>
          <a:xfrm>
            <a:off x="457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4" name="Google Shape;154;p28"/>
          <p:cNvSpPr txBox="1"/>
          <p:nvPr>
            <p:ph idx="2" type="body"/>
          </p:nvPr>
        </p:nvSpPr>
        <p:spPr>
          <a:xfrm>
            <a:off x="4648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28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9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58" name="Google Shape;158;p29"/>
          <p:cNvSpPr txBox="1"/>
          <p:nvPr>
            <p:ph idx="1" type="body"/>
          </p:nvPr>
        </p:nvSpPr>
        <p:spPr>
          <a:xfrm>
            <a:off x="457200" y="1151334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9" name="Google Shape;159;p29"/>
          <p:cNvSpPr txBox="1"/>
          <p:nvPr>
            <p:ph idx="2" type="body"/>
          </p:nvPr>
        </p:nvSpPr>
        <p:spPr>
          <a:xfrm>
            <a:off x="457200" y="1631155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29"/>
          <p:cNvSpPr txBox="1"/>
          <p:nvPr>
            <p:ph idx="3" type="body"/>
          </p:nvPr>
        </p:nvSpPr>
        <p:spPr>
          <a:xfrm>
            <a:off x="4645028" y="1151334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29"/>
          <p:cNvSpPr txBox="1"/>
          <p:nvPr>
            <p:ph idx="4" type="body"/>
          </p:nvPr>
        </p:nvSpPr>
        <p:spPr>
          <a:xfrm>
            <a:off x="4645028" y="1631155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29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30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4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5" name="Google Shape;165;p30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1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8" name="Google Shape;168;p31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69" name="Google Shape;169;p31"/>
          <p:cNvSpPr txBox="1"/>
          <p:nvPr>
            <p:ph idx="1" type="body"/>
          </p:nvPr>
        </p:nvSpPr>
        <p:spPr>
          <a:xfrm>
            <a:off x="457202" y="1402079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Helvetica Neue"/>
              <a:buNone/>
              <a:defRPr b="0" i="0" sz="16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32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2" name="Google Shape;172;p32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73" name="Google Shape;173;p32"/>
          <p:cNvSpPr txBox="1"/>
          <p:nvPr>
            <p:ph idx="1" type="body"/>
          </p:nvPr>
        </p:nvSpPr>
        <p:spPr>
          <a:xfrm>
            <a:off x="457202" y="1402079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Helvetica Neue"/>
              <a:buNone/>
              <a:defRPr b="0" i="0" sz="16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4" name="Google Shape;174;p32"/>
          <p:cNvSpPr/>
          <p:nvPr>
            <p:ph idx="2" type="pic"/>
          </p:nvPr>
        </p:nvSpPr>
        <p:spPr>
          <a:xfrm>
            <a:off x="4602480" y="1402079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3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34"/>
          <p:cNvSpPr txBox="1"/>
          <p:nvPr>
            <p:ph type="title"/>
          </p:nvPr>
        </p:nvSpPr>
        <p:spPr>
          <a:xfrm>
            <a:off x="457202" y="204786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2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79" name="Google Shape;179;p34"/>
          <p:cNvSpPr txBox="1"/>
          <p:nvPr>
            <p:ph idx="1" type="body"/>
          </p:nvPr>
        </p:nvSpPr>
        <p:spPr>
          <a:xfrm>
            <a:off x="3575050" y="204789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800"/>
              <a:buFont typeface="Noto Sans Symbols"/>
              <a:buChar char="◻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0" name="Google Shape;180;p34"/>
          <p:cNvSpPr txBox="1"/>
          <p:nvPr>
            <p:ph idx="2" type="body"/>
          </p:nvPr>
        </p:nvSpPr>
        <p:spPr>
          <a:xfrm>
            <a:off x="457202" y="1076326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1" name="Google Shape;181;p34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2" name="Google Shape;182;p34"/>
          <p:cNvSpPr txBox="1"/>
          <p:nvPr>
            <p:ph idx="11" type="ftr"/>
          </p:nvPr>
        </p:nvSpPr>
        <p:spPr>
          <a:xfrm>
            <a:off x="457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5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20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5" name="Google Shape;185;p35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6" name="Google Shape;186;p35"/>
          <p:cNvSpPr txBox="1"/>
          <p:nvPr>
            <p:ph idx="1" type="body"/>
          </p:nvPr>
        </p:nvSpPr>
        <p:spPr>
          <a:xfrm>
            <a:off x="1792288" y="4025503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400"/>
              <a:buFont typeface="Helvetica Neue"/>
              <a:buNone/>
              <a:defRPr b="0" i="0" sz="14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87" name="Google Shape;187;p35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88" name="Google Shape;188;p35"/>
          <p:cNvSpPr txBox="1"/>
          <p:nvPr>
            <p:ph idx="11" type="ftr"/>
          </p:nvPr>
        </p:nvSpPr>
        <p:spPr>
          <a:xfrm>
            <a:off x="457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oogle Shape;195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8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8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2021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">
  <p:cSld name="BLANK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oogle Shape;199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39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39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">
  <p:cSld name="BLANK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40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40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">
  <p:cSld name="BLANK_1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41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41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">
  <p:cSld name="BLANK_1_2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42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3" name="Google Shape;213;p42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">
  <p:cSld name="BLANK_1_2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oogle Shape;215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43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43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 1">
  <p:cSld name="BLANK_1_2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4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44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5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4" name="Google Shape;224;p45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800"/>
              <a:buFont typeface="Noto Sans Symbols"/>
              <a:buChar char="◻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25" name="Google Shape;225;p45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1">
  <p:cSld name="TWO_OBJECTS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6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8" name="Google Shape;228;p46"/>
          <p:cNvSpPr/>
          <p:nvPr/>
        </p:nvSpPr>
        <p:spPr>
          <a:xfrm rot="5400000">
            <a:off x="-1454400" y="-1164650"/>
            <a:ext cx="5297425" cy="7554275"/>
          </a:xfrm>
          <a:prstGeom prst="flowChartManualInput">
            <a:avLst/>
          </a:prstGeom>
          <a:solidFill>
            <a:srgbClr val="2B92B6">
              <a:alpha val="7125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46"/>
          <p:cNvSpPr txBox="1"/>
          <p:nvPr>
            <p:ph idx="1" type="subTitle"/>
          </p:nvPr>
        </p:nvSpPr>
        <p:spPr>
          <a:xfrm>
            <a:off x="4427375" y="984888"/>
            <a:ext cx="38220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434343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230" name="Google Shape;230;p46"/>
          <p:cNvSpPr txBox="1"/>
          <p:nvPr>
            <p:ph idx="2" type="body"/>
          </p:nvPr>
        </p:nvSpPr>
        <p:spPr>
          <a:xfrm>
            <a:off x="4368625" y="1324363"/>
            <a:ext cx="4029600" cy="291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rtl="0">
              <a:spcBef>
                <a:spcPts val="480"/>
              </a:spcBef>
              <a:spcAft>
                <a:spcPts val="0"/>
              </a:spcAft>
              <a:buSzPts val="1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292100" lvl="1" marL="914400" rtl="0">
              <a:spcBef>
                <a:spcPts val="400"/>
              </a:spcBef>
              <a:spcAft>
                <a:spcPts val="0"/>
              </a:spcAft>
              <a:buSzPts val="1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292100" lvl="2" marL="1371600" rtl="0">
              <a:spcBef>
                <a:spcPts val="360"/>
              </a:spcBef>
              <a:spcAft>
                <a:spcPts val="0"/>
              </a:spcAft>
              <a:buSzPts val="1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292100" lvl="3" marL="1828800" rtl="0">
              <a:spcBef>
                <a:spcPts val="320"/>
              </a:spcBef>
              <a:spcAft>
                <a:spcPts val="0"/>
              </a:spcAft>
              <a:buSzPts val="1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292100" lvl="4" marL="2286000" rtl="0">
              <a:spcBef>
                <a:spcPts val="280"/>
              </a:spcBef>
              <a:spcAft>
                <a:spcPts val="0"/>
              </a:spcAft>
              <a:buSzPts val="1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292100" lvl="5" marL="2743200" rtl="0">
              <a:spcBef>
                <a:spcPts val="400"/>
              </a:spcBef>
              <a:spcAft>
                <a:spcPts val="0"/>
              </a:spcAft>
              <a:buSzPts val="1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292100" lvl="6" marL="3200400" rtl="0">
              <a:spcBef>
                <a:spcPts val="400"/>
              </a:spcBef>
              <a:spcAft>
                <a:spcPts val="0"/>
              </a:spcAft>
              <a:buSzPts val="1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292100" lvl="7" marL="3657600" rtl="0">
              <a:spcBef>
                <a:spcPts val="400"/>
              </a:spcBef>
              <a:spcAft>
                <a:spcPts val="0"/>
              </a:spcAft>
              <a:buSzPts val="1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292100" lvl="8" marL="4114800" rtl="0">
              <a:spcBef>
                <a:spcPts val="400"/>
              </a:spcBef>
              <a:spcAft>
                <a:spcPts val="0"/>
              </a:spcAft>
              <a:buSzPts val="1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231" name="Google Shape;231;p46"/>
          <p:cNvSpPr txBox="1"/>
          <p:nvPr>
            <p:ph type="ctrTitle"/>
          </p:nvPr>
        </p:nvSpPr>
        <p:spPr>
          <a:xfrm>
            <a:off x="1023950" y="1777338"/>
            <a:ext cx="2160600" cy="15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Roboto Condensed"/>
              <a:buNone/>
              <a:defRPr b="0" i="0" sz="4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4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4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4" name="Google Shape;234;p47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8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9"/>
          <p:cNvSpPr txBox="1"/>
          <p:nvPr>
            <p:ph type="title"/>
          </p:nvPr>
        </p:nvSpPr>
        <p:spPr>
          <a:xfrm>
            <a:off x="427672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4400" u="none" cap="none" strike="noStrike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9" name="Google Shape;239;p49"/>
          <p:cNvSpPr txBox="1"/>
          <p:nvPr>
            <p:ph idx="1" type="body"/>
          </p:nvPr>
        </p:nvSpPr>
        <p:spPr>
          <a:xfrm>
            <a:off x="427672" y="2444194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Helvetica Neue"/>
              <a:buNone/>
              <a:defRPr b="0" i="0" sz="2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Helvetica Neue"/>
              <a:buNone/>
              <a:defRPr b="0" i="0" sz="16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0" name="Google Shape;240;p49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Title and 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50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3" name="Google Shape;243;p50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4" name="Google Shape;244;p50"/>
          <p:cNvSpPr txBox="1"/>
          <p:nvPr>
            <p:ph idx="1" type="body"/>
          </p:nvPr>
        </p:nvSpPr>
        <p:spPr>
          <a:xfrm>
            <a:off x="457200" y="1491854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&amp; 3 Blocks">
  <p:cSld name="Title, Text &amp; 3 Block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51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7" name="Google Shape;247;p51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48" name="Google Shape;248;p51"/>
          <p:cNvSpPr txBox="1"/>
          <p:nvPr>
            <p:ph idx="1" type="body"/>
          </p:nvPr>
        </p:nvSpPr>
        <p:spPr>
          <a:xfrm>
            <a:off x="457200" y="1491854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49" name="Google Shape;249;p51"/>
          <p:cNvSpPr txBox="1"/>
          <p:nvPr>
            <p:ph idx="2" type="body"/>
          </p:nvPr>
        </p:nvSpPr>
        <p:spPr>
          <a:xfrm>
            <a:off x="902537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0" name="Google Shape;250;p51"/>
          <p:cNvSpPr txBox="1"/>
          <p:nvPr>
            <p:ph idx="3" type="body"/>
          </p:nvPr>
        </p:nvSpPr>
        <p:spPr>
          <a:xfrm>
            <a:off x="902537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1" name="Google Shape;251;p51"/>
          <p:cNvSpPr txBox="1"/>
          <p:nvPr>
            <p:ph idx="4" type="body"/>
          </p:nvPr>
        </p:nvSpPr>
        <p:spPr>
          <a:xfrm>
            <a:off x="3465248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2" name="Google Shape;252;p51"/>
          <p:cNvSpPr txBox="1"/>
          <p:nvPr>
            <p:ph idx="5" type="body"/>
          </p:nvPr>
        </p:nvSpPr>
        <p:spPr>
          <a:xfrm>
            <a:off x="3465248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3" name="Google Shape;253;p51"/>
          <p:cNvSpPr txBox="1"/>
          <p:nvPr>
            <p:ph idx="6" type="body"/>
          </p:nvPr>
        </p:nvSpPr>
        <p:spPr>
          <a:xfrm>
            <a:off x="6027957" y="2506663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4" name="Google Shape;254;p51"/>
          <p:cNvSpPr txBox="1"/>
          <p:nvPr>
            <p:ph idx="7" type="body"/>
          </p:nvPr>
        </p:nvSpPr>
        <p:spPr>
          <a:xfrm>
            <a:off x="6027957" y="2919413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Text &amp; 3 Blocks/Images">
  <p:cSld name="Title, Text &amp; 3 Blocks/Image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52"/>
          <p:cNvSpPr txBox="1"/>
          <p:nvPr>
            <p:ph type="title"/>
          </p:nvPr>
        </p:nvSpPr>
        <p:spPr>
          <a:xfrm>
            <a:off x="457200" y="593374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7" name="Google Shape;257;p52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8" name="Google Shape;258;p52"/>
          <p:cNvSpPr txBox="1"/>
          <p:nvPr>
            <p:ph idx="1" type="body"/>
          </p:nvPr>
        </p:nvSpPr>
        <p:spPr>
          <a:xfrm>
            <a:off x="457200" y="1491854"/>
            <a:ext cx="8229600" cy="6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9" name="Google Shape;259;p52"/>
          <p:cNvSpPr txBox="1"/>
          <p:nvPr>
            <p:ph idx="2" type="body"/>
          </p:nvPr>
        </p:nvSpPr>
        <p:spPr>
          <a:xfrm>
            <a:off x="902537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0" name="Google Shape;260;p52"/>
          <p:cNvSpPr txBox="1"/>
          <p:nvPr>
            <p:ph idx="3" type="body"/>
          </p:nvPr>
        </p:nvSpPr>
        <p:spPr>
          <a:xfrm>
            <a:off x="902537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1" name="Google Shape;261;p52"/>
          <p:cNvSpPr txBox="1"/>
          <p:nvPr>
            <p:ph idx="4" type="body"/>
          </p:nvPr>
        </p:nvSpPr>
        <p:spPr>
          <a:xfrm>
            <a:off x="3465248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2" name="Google Shape;262;p52"/>
          <p:cNvSpPr txBox="1"/>
          <p:nvPr>
            <p:ph idx="5" type="body"/>
          </p:nvPr>
        </p:nvSpPr>
        <p:spPr>
          <a:xfrm>
            <a:off x="3465248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3" name="Google Shape;263;p52"/>
          <p:cNvSpPr txBox="1"/>
          <p:nvPr>
            <p:ph idx="6" type="body"/>
          </p:nvPr>
        </p:nvSpPr>
        <p:spPr>
          <a:xfrm>
            <a:off x="6027957" y="2201557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4" name="Google Shape;264;p52"/>
          <p:cNvSpPr txBox="1"/>
          <p:nvPr>
            <p:ph idx="7" type="body"/>
          </p:nvPr>
        </p:nvSpPr>
        <p:spPr>
          <a:xfrm>
            <a:off x="6027957" y="2614307"/>
            <a:ext cx="2231400" cy="70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5" name="Google Shape;265;p52"/>
          <p:cNvSpPr/>
          <p:nvPr>
            <p:ph idx="8" type="pic"/>
          </p:nvPr>
        </p:nvSpPr>
        <p:spPr>
          <a:xfrm>
            <a:off x="902537" y="3314700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6" name="Google Shape;266;p52"/>
          <p:cNvSpPr/>
          <p:nvPr>
            <p:ph idx="9" type="pic"/>
          </p:nvPr>
        </p:nvSpPr>
        <p:spPr>
          <a:xfrm>
            <a:off x="3465426" y="3318669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7" name="Google Shape;267;p52"/>
          <p:cNvSpPr/>
          <p:nvPr>
            <p:ph idx="13" type="pic"/>
          </p:nvPr>
        </p:nvSpPr>
        <p:spPr>
          <a:xfrm>
            <a:off x="6027957" y="3318669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" name="Google Shape;29;p6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&amp; 3 Blocks/Images">
  <p:cSld name="Text &amp; 3 Blocks/Image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3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70" name="Google Shape;270;p53"/>
          <p:cNvSpPr txBox="1"/>
          <p:nvPr>
            <p:ph idx="1" type="body"/>
          </p:nvPr>
        </p:nvSpPr>
        <p:spPr>
          <a:xfrm>
            <a:off x="457200" y="708475"/>
            <a:ext cx="8229600" cy="63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1" name="Google Shape;271;p53"/>
          <p:cNvSpPr txBox="1"/>
          <p:nvPr>
            <p:ph idx="2" type="body"/>
          </p:nvPr>
        </p:nvSpPr>
        <p:spPr>
          <a:xfrm>
            <a:off x="902537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2" name="Google Shape;272;p53"/>
          <p:cNvSpPr txBox="1"/>
          <p:nvPr>
            <p:ph idx="3" type="body"/>
          </p:nvPr>
        </p:nvSpPr>
        <p:spPr>
          <a:xfrm>
            <a:off x="902537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3" name="Google Shape;273;p53"/>
          <p:cNvSpPr txBox="1"/>
          <p:nvPr>
            <p:ph idx="4" type="body"/>
          </p:nvPr>
        </p:nvSpPr>
        <p:spPr>
          <a:xfrm>
            <a:off x="3465248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4" name="Google Shape;274;p53"/>
          <p:cNvSpPr txBox="1"/>
          <p:nvPr>
            <p:ph idx="5" type="body"/>
          </p:nvPr>
        </p:nvSpPr>
        <p:spPr>
          <a:xfrm>
            <a:off x="3465248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5" name="Google Shape;275;p53"/>
          <p:cNvSpPr txBox="1"/>
          <p:nvPr>
            <p:ph idx="6" type="body"/>
          </p:nvPr>
        </p:nvSpPr>
        <p:spPr>
          <a:xfrm>
            <a:off x="6027957" y="1459554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6" name="Google Shape;276;p53"/>
          <p:cNvSpPr txBox="1"/>
          <p:nvPr>
            <p:ph idx="7" type="body"/>
          </p:nvPr>
        </p:nvSpPr>
        <p:spPr>
          <a:xfrm>
            <a:off x="6027957" y="1872305"/>
            <a:ext cx="2231400" cy="105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7" name="Google Shape;277;p53"/>
          <p:cNvSpPr/>
          <p:nvPr>
            <p:ph idx="8" type="pic"/>
          </p:nvPr>
        </p:nvSpPr>
        <p:spPr>
          <a:xfrm>
            <a:off x="902537" y="2923392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8" name="Google Shape;278;p53"/>
          <p:cNvSpPr/>
          <p:nvPr>
            <p:ph idx="9" type="pic"/>
          </p:nvPr>
        </p:nvSpPr>
        <p:spPr>
          <a:xfrm>
            <a:off x="3465426" y="2927363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9" name="Google Shape;279;p53"/>
          <p:cNvSpPr/>
          <p:nvPr>
            <p:ph idx="13" type="pic"/>
          </p:nvPr>
        </p:nvSpPr>
        <p:spPr>
          <a:xfrm>
            <a:off x="6027957" y="2927363"/>
            <a:ext cx="2231100" cy="138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05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&amp; 3 Blocks">
  <p:cSld name="Text &amp; 3 Block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4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82" name="Google Shape;282;p54"/>
          <p:cNvSpPr txBox="1"/>
          <p:nvPr>
            <p:ph idx="1" type="body"/>
          </p:nvPr>
        </p:nvSpPr>
        <p:spPr>
          <a:xfrm>
            <a:off x="457200" y="766206"/>
            <a:ext cx="8229600" cy="9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3" name="Google Shape;283;p54"/>
          <p:cNvSpPr txBox="1"/>
          <p:nvPr>
            <p:ph idx="2" type="body"/>
          </p:nvPr>
        </p:nvSpPr>
        <p:spPr>
          <a:xfrm>
            <a:off x="902537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4" name="Google Shape;284;p54"/>
          <p:cNvSpPr txBox="1"/>
          <p:nvPr>
            <p:ph idx="3" type="body"/>
          </p:nvPr>
        </p:nvSpPr>
        <p:spPr>
          <a:xfrm>
            <a:off x="902537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5" name="Google Shape;285;p54"/>
          <p:cNvSpPr txBox="1"/>
          <p:nvPr>
            <p:ph idx="4" type="body"/>
          </p:nvPr>
        </p:nvSpPr>
        <p:spPr>
          <a:xfrm>
            <a:off x="3465248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6" name="Google Shape;286;p54"/>
          <p:cNvSpPr txBox="1"/>
          <p:nvPr>
            <p:ph idx="5" type="body"/>
          </p:nvPr>
        </p:nvSpPr>
        <p:spPr>
          <a:xfrm>
            <a:off x="3465248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7" name="Google Shape;287;p54"/>
          <p:cNvSpPr txBox="1"/>
          <p:nvPr>
            <p:ph idx="6" type="body"/>
          </p:nvPr>
        </p:nvSpPr>
        <p:spPr>
          <a:xfrm>
            <a:off x="6027957" y="1888206"/>
            <a:ext cx="2231400" cy="41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58ED5"/>
              </a:buClr>
              <a:buSzPts val="1000"/>
              <a:buFont typeface="Helvetica Neue"/>
              <a:buNone/>
              <a:defRPr b="0" i="0" sz="1800" u="none" cap="none" strike="noStrike">
                <a:solidFill>
                  <a:srgbClr val="558E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8" name="Google Shape;288;p54"/>
          <p:cNvSpPr txBox="1"/>
          <p:nvPr>
            <p:ph idx="7" type="body"/>
          </p:nvPr>
        </p:nvSpPr>
        <p:spPr>
          <a:xfrm>
            <a:off x="6027957" y="2300956"/>
            <a:ext cx="2231400" cy="151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creenshot &amp; description">
  <p:cSld name="Screenshot &amp; descri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55"/>
          <p:cNvSpPr txBox="1"/>
          <p:nvPr>
            <p:ph type="title"/>
          </p:nvPr>
        </p:nvSpPr>
        <p:spPr>
          <a:xfrm>
            <a:off x="457200" y="198129"/>
            <a:ext cx="1983900" cy="49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18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1" name="Google Shape;291;p55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92" name="Google Shape;292;p55"/>
          <p:cNvSpPr/>
          <p:nvPr>
            <p:ph idx="2" type="pic"/>
          </p:nvPr>
        </p:nvSpPr>
        <p:spPr>
          <a:xfrm>
            <a:off x="2590800" y="198129"/>
            <a:ext cx="6349200" cy="476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3" name="Google Shape;293;p55"/>
          <p:cNvSpPr txBox="1"/>
          <p:nvPr>
            <p:ph idx="1" type="body"/>
          </p:nvPr>
        </p:nvSpPr>
        <p:spPr>
          <a:xfrm>
            <a:off x="457200" y="808037"/>
            <a:ext cx="1984500" cy="38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5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96" name="Google Shape;296;p56"/>
          <p:cNvSpPr txBox="1"/>
          <p:nvPr>
            <p:ph idx="1" type="body"/>
          </p:nvPr>
        </p:nvSpPr>
        <p:spPr>
          <a:xfrm>
            <a:off x="457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7" name="Google Shape;297;p56"/>
          <p:cNvSpPr txBox="1"/>
          <p:nvPr>
            <p:ph idx="2" type="body"/>
          </p:nvPr>
        </p:nvSpPr>
        <p:spPr>
          <a:xfrm>
            <a:off x="4648200" y="1200150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55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429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429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8" name="Google Shape;298;p56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5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1" name="Google Shape;301;p57"/>
          <p:cNvSpPr txBox="1"/>
          <p:nvPr>
            <p:ph idx="1" type="body"/>
          </p:nvPr>
        </p:nvSpPr>
        <p:spPr>
          <a:xfrm>
            <a:off x="457200" y="1151334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2" name="Google Shape;302;p57"/>
          <p:cNvSpPr txBox="1"/>
          <p:nvPr>
            <p:ph idx="2" type="body"/>
          </p:nvPr>
        </p:nvSpPr>
        <p:spPr>
          <a:xfrm>
            <a:off x="457200" y="1631155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3" name="Google Shape;303;p57"/>
          <p:cNvSpPr txBox="1"/>
          <p:nvPr>
            <p:ph idx="3" type="body"/>
          </p:nvPr>
        </p:nvSpPr>
        <p:spPr>
          <a:xfrm>
            <a:off x="4645028" y="1151334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1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4" name="Google Shape;304;p57"/>
          <p:cNvSpPr txBox="1"/>
          <p:nvPr>
            <p:ph idx="4" type="body"/>
          </p:nvPr>
        </p:nvSpPr>
        <p:spPr>
          <a:xfrm>
            <a:off x="4645028" y="1631155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302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5" name="Google Shape;305;p57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58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08" name="Google Shape;308;p58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9" name="Google Shape;309;p58"/>
          <p:cNvSpPr txBox="1"/>
          <p:nvPr>
            <p:ph idx="1" type="body"/>
          </p:nvPr>
        </p:nvSpPr>
        <p:spPr>
          <a:xfrm>
            <a:off x="457202" y="1402079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Helvetica Neue"/>
              <a:buNone/>
              <a:defRPr b="0" i="0" sz="16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36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12" name="Google Shape;312;p59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13" name="Google Shape;313;p59"/>
          <p:cNvSpPr txBox="1"/>
          <p:nvPr>
            <p:ph idx="1" type="body"/>
          </p:nvPr>
        </p:nvSpPr>
        <p:spPr>
          <a:xfrm>
            <a:off x="457202" y="1402079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Helvetica Neue"/>
              <a:buNone/>
              <a:defRPr b="0" i="0" sz="16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4" name="Google Shape;314;p59"/>
          <p:cNvSpPr/>
          <p:nvPr>
            <p:ph idx="2" type="pic"/>
          </p:nvPr>
        </p:nvSpPr>
        <p:spPr>
          <a:xfrm>
            <a:off x="4602480" y="1402079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60"/>
          <p:cNvSpPr txBox="1"/>
          <p:nvPr>
            <p:ph type="title"/>
          </p:nvPr>
        </p:nvSpPr>
        <p:spPr>
          <a:xfrm>
            <a:off x="457202" y="204786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20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17" name="Google Shape;317;p60"/>
          <p:cNvSpPr txBox="1"/>
          <p:nvPr>
            <p:ph idx="1" type="body"/>
          </p:nvPr>
        </p:nvSpPr>
        <p:spPr>
          <a:xfrm>
            <a:off x="3575050" y="204789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800"/>
              <a:buFont typeface="Noto Sans Symbols"/>
              <a:buChar char="◻"/>
              <a:defRPr b="0" i="0" sz="2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8" name="Google Shape;318;p60"/>
          <p:cNvSpPr txBox="1"/>
          <p:nvPr>
            <p:ph idx="2" type="body"/>
          </p:nvPr>
        </p:nvSpPr>
        <p:spPr>
          <a:xfrm>
            <a:off x="457202" y="1076326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19" name="Google Shape;319;p60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0" name="Google Shape;320;p60"/>
          <p:cNvSpPr txBox="1"/>
          <p:nvPr>
            <p:ph idx="11" type="ftr"/>
          </p:nvPr>
        </p:nvSpPr>
        <p:spPr>
          <a:xfrm>
            <a:off x="457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61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1" i="0" sz="20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3" name="Google Shape;323;p61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4" name="Google Shape;324;p61"/>
          <p:cNvSpPr txBox="1"/>
          <p:nvPr>
            <p:ph idx="1" type="body"/>
          </p:nvPr>
        </p:nvSpPr>
        <p:spPr>
          <a:xfrm>
            <a:off x="1792288" y="4025503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Helvetica Neue"/>
              <a:buNone/>
              <a:defRPr b="0" i="0" sz="1400" u="none" cap="none" strike="noStrike">
                <a:solidFill>
                  <a:schemeClr val="accent6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2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Helvetica Neue"/>
              <a:buNone/>
              <a:defRPr b="0" i="0" sz="9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25" name="Google Shape;325;p61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26" name="Google Shape;326;p61"/>
          <p:cNvSpPr txBox="1"/>
          <p:nvPr>
            <p:ph idx="11" type="ftr"/>
          </p:nvPr>
        </p:nvSpPr>
        <p:spPr>
          <a:xfrm>
            <a:off x="457200" y="4767264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Google Shape;332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1401925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63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34" name="Google Shape;334;p63"/>
          <p:cNvSpPr txBox="1"/>
          <p:nvPr>
            <p:ph idx="1" type="subTitle"/>
          </p:nvPr>
        </p:nvSpPr>
        <p:spPr>
          <a:xfrm>
            <a:off x="693382" y="1738585"/>
            <a:ext cx="7109400" cy="5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35" name="Google Shape;335;p63"/>
          <p:cNvSpPr txBox="1"/>
          <p:nvPr>
            <p:ph idx="2" type="body"/>
          </p:nvPr>
        </p:nvSpPr>
        <p:spPr>
          <a:xfrm>
            <a:off x="926725" y="2169600"/>
            <a:ext cx="5013300" cy="26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◻"/>
              <a:defRPr>
                <a:solidFill>
                  <a:srgbClr val="FFFFFF"/>
                </a:solidFill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◻"/>
              <a:defRPr>
                <a:solidFill>
                  <a:srgbClr val="FFFFFF"/>
                </a:solidFill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Char char="◻"/>
              <a:defRPr>
                <a:solidFill>
                  <a:srgbClr val="FFFFFF"/>
                </a:solidFill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◻"/>
              <a:defRPr>
                <a:solidFill>
                  <a:srgbClr val="FFFFFF"/>
                </a:solidFill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◻"/>
              <a:defRPr>
                <a:solidFill>
                  <a:srgbClr val="FFFFFF"/>
                </a:solidFill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36" name="Google Shape;336;p63"/>
          <p:cNvSpPr/>
          <p:nvPr/>
        </p:nvSpPr>
        <p:spPr>
          <a:xfrm>
            <a:off x="2861750" y="427500"/>
            <a:ext cx="39000" cy="97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6400" lIns="92825" spcFirstLastPara="1" rIns="92825" wrap="square" tIns="46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63"/>
          <p:cNvSpPr txBox="1"/>
          <p:nvPr>
            <p:ph type="ctrTitle"/>
          </p:nvPr>
        </p:nvSpPr>
        <p:spPr>
          <a:xfrm>
            <a:off x="3055575" y="388525"/>
            <a:ext cx="31494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Condensed"/>
              <a:buNone/>
              <a:defRPr b="0" i="0" sz="3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7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9" name="Google Shape;339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0" name="Google Shape;340;p64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1" name="Google Shape;341;p64"/>
          <p:cNvSpPr txBox="1"/>
          <p:nvPr>
            <p:ph idx="1" type="subTitle"/>
          </p:nvPr>
        </p:nvSpPr>
        <p:spPr>
          <a:xfrm>
            <a:off x="693382" y="1176935"/>
            <a:ext cx="7109400" cy="5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42" name="Google Shape;342;p64"/>
          <p:cNvSpPr txBox="1"/>
          <p:nvPr>
            <p:ph idx="2" type="body"/>
          </p:nvPr>
        </p:nvSpPr>
        <p:spPr>
          <a:xfrm>
            <a:off x="540975" y="1867175"/>
            <a:ext cx="7530600" cy="26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Char char="◻"/>
              <a:defRPr>
                <a:solidFill>
                  <a:srgbClr val="FFFFFF"/>
                </a:solidFill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◻"/>
              <a:defRPr>
                <a:solidFill>
                  <a:srgbClr val="FFFFFF"/>
                </a:solidFill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Char char="◻"/>
              <a:defRPr>
                <a:solidFill>
                  <a:srgbClr val="FFFFFF"/>
                </a:solidFill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Char char="◻"/>
              <a:defRPr>
                <a:solidFill>
                  <a:srgbClr val="FFFFFF"/>
                </a:solidFill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Char char="◻"/>
              <a:defRPr>
                <a:solidFill>
                  <a:srgbClr val="FFFFFF"/>
                </a:solidFill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Char char="•"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43" name="Google Shape;343;p64"/>
          <p:cNvSpPr txBox="1"/>
          <p:nvPr>
            <p:ph type="ctrTitle"/>
          </p:nvPr>
        </p:nvSpPr>
        <p:spPr>
          <a:xfrm>
            <a:off x="693375" y="388525"/>
            <a:ext cx="5511600" cy="7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Condensed"/>
              <a:buNone/>
              <a:defRPr b="0" i="0" sz="3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with Subheading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65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47" name="Google Shape;347;p65"/>
          <p:cNvSpPr txBox="1"/>
          <p:nvPr>
            <p:ph idx="1" type="body"/>
          </p:nvPr>
        </p:nvSpPr>
        <p:spPr>
          <a:xfrm>
            <a:off x="562250" y="2091575"/>
            <a:ext cx="4808400" cy="2146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SzPts val="2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SzPts val="18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SzPts val="16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SzPts val="1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48" name="Google Shape;348;p65"/>
          <p:cNvSpPr txBox="1"/>
          <p:nvPr>
            <p:ph type="title"/>
          </p:nvPr>
        </p:nvSpPr>
        <p:spPr>
          <a:xfrm>
            <a:off x="649050" y="379550"/>
            <a:ext cx="6981600" cy="90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9pPr>
          </a:lstStyle>
          <a:p/>
        </p:txBody>
      </p:sp>
      <p:sp>
        <p:nvSpPr>
          <p:cNvPr id="349" name="Google Shape;349;p65"/>
          <p:cNvSpPr txBox="1"/>
          <p:nvPr>
            <p:ph idx="2" type="subTitle"/>
          </p:nvPr>
        </p:nvSpPr>
        <p:spPr>
          <a:xfrm>
            <a:off x="649050" y="1288550"/>
            <a:ext cx="4637700" cy="4422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OBJEC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66"/>
          <p:cNvSpPr txBox="1"/>
          <p:nvPr>
            <p:ph idx="1" type="body"/>
          </p:nvPr>
        </p:nvSpPr>
        <p:spPr>
          <a:xfrm>
            <a:off x="582500" y="2155775"/>
            <a:ext cx="7530600" cy="262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52" name="Google Shape;352;p66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53" name="Google Shape;353;p66"/>
          <p:cNvSpPr txBox="1"/>
          <p:nvPr>
            <p:ph idx="2" type="subTitle"/>
          </p:nvPr>
        </p:nvSpPr>
        <p:spPr>
          <a:xfrm>
            <a:off x="693382" y="1738585"/>
            <a:ext cx="7109400" cy="54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pic>
        <p:nvPicPr>
          <p:cNvPr id="354" name="Google Shape;354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1401925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66"/>
          <p:cNvSpPr/>
          <p:nvPr/>
        </p:nvSpPr>
        <p:spPr>
          <a:xfrm>
            <a:off x="2861750" y="427500"/>
            <a:ext cx="39000" cy="974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6400" lIns="92825" spcFirstLastPara="1" rIns="92825" wrap="square" tIns="46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66"/>
          <p:cNvSpPr txBox="1"/>
          <p:nvPr>
            <p:ph type="ctrTitle"/>
          </p:nvPr>
        </p:nvSpPr>
        <p:spPr>
          <a:xfrm>
            <a:off x="3055575" y="300100"/>
            <a:ext cx="3211200" cy="10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Condensed"/>
              <a:buNone/>
              <a:defRPr b="0" i="0" sz="3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 1">
  <p:cSld name="OBJECT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67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68"/>
          <p:cNvSpPr/>
          <p:nvPr/>
        </p:nvSpPr>
        <p:spPr>
          <a:xfrm>
            <a:off x="4880925" y="688225"/>
            <a:ext cx="3223800" cy="40569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</a:t>
            </a:r>
            <a:endParaRPr/>
          </a:p>
        </p:txBody>
      </p:sp>
      <p:sp>
        <p:nvSpPr>
          <p:cNvPr id="361" name="Google Shape;361;p68"/>
          <p:cNvSpPr txBox="1"/>
          <p:nvPr>
            <p:ph idx="1" type="body"/>
          </p:nvPr>
        </p:nvSpPr>
        <p:spPr>
          <a:xfrm>
            <a:off x="282425" y="785550"/>
            <a:ext cx="3424500" cy="3204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SzPts val="2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SzPts val="18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SzPts val="16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SzPts val="1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62" name="Google Shape;362;p68"/>
          <p:cNvSpPr txBox="1"/>
          <p:nvPr>
            <p:ph idx="2" type="subTitle"/>
          </p:nvPr>
        </p:nvSpPr>
        <p:spPr>
          <a:xfrm>
            <a:off x="388350" y="441300"/>
            <a:ext cx="4324800" cy="856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63" name="Google Shape;363;p68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 1">
  <p:cSld name="TWO_OBJECTS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69"/>
          <p:cNvSpPr/>
          <p:nvPr/>
        </p:nvSpPr>
        <p:spPr>
          <a:xfrm>
            <a:off x="0" y="0"/>
            <a:ext cx="3289800" cy="5143500"/>
          </a:xfrm>
          <a:prstGeom prst="rect">
            <a:avLst/>
          </a:prstGeom>
          <a:solidFill>
            <a:srgbClr val="2B92B6">
              <a:alpha val="7125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6" name="Google Shape;366;p69"/>
          <p:cNvSpPr txBox="1"/>
          <p:nvPr>
            <p:ph idx="1" type="subTitle"/>
          </p:nvPr>
        </p:nvSpPr>
        <p:spPr>
          <a:xfrm>
            <a:off x="3702925" y="817350"/>
            <a:ext cx="38220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434343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434343"/>
                </a:solidFill>
              </a:defRPr>
            </a:lvl9pPr>
          </a:lstStyle>
          <a:p/>
        </p:txBody>
      </p:sp>
      <p:sp>
        <p:nvSpPr>
          <p:cNvPr id="367" name="Google Shape;367;p69"/>
          <p:cNvSpPr/>
          <p:nvPr/>
        </p:nvSpPr>
        <p:spPr>
          <a:xfrm>
            <a:off x="238025" y="1803375"/>
            <a:ext cx="43500" cy="334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6400" lIns="92825" spcFirstLastPara="1" rIns="92825" wrap="square" tIns="46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69"/>
          <p:cNvSpPr txBox="1"/>
          <p:nvPr>
            <p:ph idx="2" type="body"/>
          </p:nvPr>
        </p:nvSpPr>
        <p:spPr>
          <a:xfrm>
            <a:off x="3644175" y="1156825"/>
            <a:ext cx="4029600" cy="2915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480"/>
              </a:spcBef>
              <a:spcAft>
                <a:spcPts val="0"/>
              </a:spcAft>
              <a:buSzPts val="2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360"/>
              </a:spcBef>
              <a:spcAft>
                <a:spcPts val="0"/>
              </a:spcAft>
              <a:buSzPts val="18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320"/>
              </a:spcBef>
              <a:spcAft>
                <a:spcPts val="0"/>
              </a:spcAft>
              <a:buSzPts val="16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280"/>
              </a:spcBef>
              <a:spcAft>
                <a:spcPts val="0"/>
              </a:spcAft>
              <a:buSzPts val="1400"/>
              <a:buFont typeface="Roboto"/>
              <a:buChar char="◻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400"/>
              </a:spcBef>
              <a:spcAft>
                <a:spcPts val="0"/>
              </a:spcAft>
              <a:buSzPts val="2000"/>
              <a:buFont typeface="Roboto"/>
              <a:buChar char="•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69" name="Google Shape;369;p69"/>
          <p:cNvSpPr txBox="1"/>
          <p:nvPr>
            <p:ph type="ctrTitle"/>
          </p:nvPr>
        </p:nvSpPr>
        <p:spPr>
          <a:xfrm>
            <a:off x="390050" y="1615200"/>
            <a:ext cx="2160600" cy="1588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Condensed"/>
              <a:buNone/>
              <a:defRPr b="0" i="0" sz="3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  <p:sp>
        <p:nvSpPr>
          <p:cNvPr id="370" name="Google Shape;370;p69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1">
  <p:cSld name="TWO_OBJECTS_WITH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p70"/>
          <p:cNvSpPr/>
          <p:nvPr/>
        </p:nvSpPr>
        <p:spPr>
          <a:xfrm>
            <a:off x="815000" y="751600"/>
            <a:ext cx="3223800" cy="40569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</a:t>
            </a:r>
            <a:endParaRPr/>
          </a:p>
        </p:txBody>
      </p:sp>
      <p:sp>
        <p:nvSpPr>
          <p:cNvPr id="373" name="Google Shape;373;p70"/>
          <p:cNvSpPr/>
          <p:nvPr/>
        </p:nvSpPr>
        <p:spPr>
          <a:xfrm>
            <a:off x="4671075" y="751600"/>
            <a:ext cx="3223800" cy="40569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</a:t>
            </a:r>
            <a:endParaRPr/>
          </a:p>
        </p:txBody>
      </p:sp>
      <p:sp>
        <p:nvSpPr>
          <p:cNvPr id="374" name="Google Shape;374;p70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595959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71"/>
          <p:cNvSpPr/>
          <p:nvPr/>
        </p:nvSpPr>
        <p:spPr>
          <a:xfrm>
            <a:off x="0" y="0"/>
            <a:ext cx="3289800" cy="5143500"/>
          </a:xfrm>
          <a:prstGeom prst="rect">
            <a:avLst/>
          </a:prstGeom>
          <a:solidFill>
            <a:srgbClr val="2B92B6">
              <a:alpha val="7125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7" name="Google Shape;377;p71"/>
          <p:cNvSpPr txBox="1"/>
          <p:nvPr>
            <p:ph idx="1" type="subTitle"/>
          </p:nvPr>
        </p:nvSpPr>
        <p:spPr>
          <a:xfrm>
            <a:off x="3702925" y="817350"/>
            <a:ext cx="38220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78" name="Google Shape;378;p71"/>
          <p:cNvSpPr/>
          <p:nvPr/>
        </p:nvSpPr>
        <p:spPr>
          <a:xfrm>
            <a:off x="238025" y="1803375"/>
            <a:ext cx="43500" cy="334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6400" lIns="92825" spcFirstLastPara="1" rIns="92825" wrap="square" tIns="46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43434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71"/>
          <p:cNvSpPr txBox="1"/>
          <p:nvPr>
            <p:ph type="ctrTitle"/>
          </p:nvPr>
        </p:nvSpPr>
        <p:spPr>
          <a:xfrm>
            <a:off x="390050" y="1624025"/>
            <a:ext cx="2469600" cy="15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Roboto Condensed"/>
              <a:buNone/>
              <a:defRPr b="0" i="0" sz="3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600" u="none" cap="none" strike="noStrike"/>
            </a:lvl9pPr>
          </a:lstStyle>
          <a:p/>
        </p:txBody>
      </p:sp>
      <p:sp>
        <p:nvSpPr>
          <p:cNvPr id="380" name="Google Shape;380;p71"/>
          <p:cNvSpPr txBox="1"/>
          <p:nvPr>
            <p:ph idx="2" type="body"/>
          </p:nvPr>
        </p:nvSpPr>
        <p:spPr>
          <a:xfrm>
            <a:off x="3417025" y="1522775"/>
            <a:ext cx="5438700" cy="23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286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286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286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2860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381" name="Google Shape;381;p71"/>
          <p:cNvSpPr txBox="1"/>
          <p:nvPr/>
        </p:nvSpPr>
        <p:spPr>
          <a:xfrm>
            <a:off x="6049775" y="47633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3" name="Google Shape;383;p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72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5" name="Google Shape;385;p72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">
  <p:cSld name="BLANK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Google Shape;387;p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73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73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2020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8" name="Google Shape;38;p8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8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8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8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">
  <p:cSld name="BLANK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Google Shape;391;p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2" name="Google Shape;392;p74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3" name="Google Shape;393;p74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">
  <p:cSld name="BLANK_1_2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" name="Google Shape;395;p7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396" name="Google Shape;396;p75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75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">
  <p:cSld name="BLANK_1_2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Google Shape;399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76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76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">
  <p:cSld name="BLANK_1_2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3" name="Google Shape;403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4" name="Google Shape;404;p77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5" name="Google Shape;405;p77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2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7" name="Google Shape;407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78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9" name="Google Shape;409;p78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 1">
  <p:cSld name="BLANK_1_2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" name="Google Shape;411;p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79"/>
          <p:cNvSpPr/>
          <p:nvPr/>
        </p:nvSpPr>
        <p:spPr>
          <a:xfrm>
            <a:off x="2668050" y="455950"/>
            <a:ext cx="3807900" cy="3807900"/>
          </a:xfrm>
          <a:prstGeom prst="ellipse">
            <a:avLst/>
          </a:prstGeom>
          <a:solidFill>
            <a:srgbClr val="FFFFFF">
              <a:alpha val="7010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79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 1 1">
  <p:cSld name="BLANK_1_2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Google Shape;415;p8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80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 1 1 1 1 1 1 1">
  <p:cSld name="BLANK_1_2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Google Shape;418;p8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9" name="Google Shape;419;p81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Alternate III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Google Shape;421;p8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22" name="Google Shape;422;p82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434343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3" name="Google Shape;423;p82"/>
          <p:cNvSpPr txBox="1"/>
          <p:nvPr>
            <p:ph idx="1" type="body"/>
          </p:nvPr>
        </p:nvSpPr>
        <p:spPr>
          <a:xfrm>
            <a:off x="3627150" y="2145196"/>
            <a:ext cx="5111700" cy="275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400"/>
              <a:buFont typeface="Roboto"/>
              <a:buChar char="◻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Char char="◻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Char char="◻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600"/>
              <a:buFont typeface="Roboto"/>
              <a:buChar char="◻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Char char="◻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Char char="•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Char char="•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Char char="•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Char char="•"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424" name="Google Shape;424;p82"/>
          <p:cNvSpPr txBox="1"/>
          <p:nvPr>
            <p:ph idx="2" type="body"/>
          </p:nvPr>
        </p:nvSpPr>
        <p:spPr>
          <a:xfrm>
            <a:off x="236550" y="2145200"/>
            <a:ext cx="38853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8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6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14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28600" lvl="5" marL="27432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28600" lvl="6" marL="32004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28600" lvl="7" marL="36576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28600" lvl="8" marL="4114800" rtl="0">
              <a:spcBef>
                <a:spcPts val="0"/>
              </a:spcBef>
              <a:spcAft>
                <a:spcPts val="0"/>
              </a:spcAft>
              <a:buClr>
                <a:srgbClr val="3D3D3B"/>
              </a:buClr>
              <a:buSzPts val="2000"/>
              <a:buFont typeface="Roboto"/>
              <a:buNone/>
              <a:defRPr>
                <a:solidFill>
                  <a:srgbClr val="3D3D3B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425" name="Google Shape;425;p82"/>
          <p:cNvSpPr txBox="1"/>
          <p:nvPr>
            <p:ph type="title"/>
          </p:nvPr>
        </p:nvSpPr>
        <p:spPr>
          <a:xfrm>
            <a:off x="649050" y="150950"/>
            <a:ext cx="6981600" cy="90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3D3D3B"/>
                </a:solidFill>
              </a:defRPr>
            </a:lvl9pPr>
          </a:lstStyle>
          <a:p/>
        </p:txBody>
      </p:sp>
      <p:sp>
        <p:nvSpPr>
          <p:cNvPr id="426" name="Google Shape;426;p82"/>
          <p:cNvSpPr txBox="1"/>
          <p:nvPr>
            <p:ph idx="3" type="subTitle"/>
          </p:nvPr>
        </p:nvSpPr>
        <p:spPr>
          <a:xfrm>
            <a:off x="649050" y="1412075"/>
            <a:ext cx="25638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  <p:sp>
        <p:nvSpPr>
          <p:cNvPr id="427" name="Google Shape;427;p82"/>
          <p:cNvSpPr txBox="1"/>
          <p:nvPr>
            <p:ph idx="4" type="subTitle"/>
          </p:nvPr>
        </p:nvSpPr>
        <p:spPr>
          <a:xfrm>
            <a:off x="3899475" y="1368913"/>
            <a:ext cx="25638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 1">
  <p:cSld name="OBJECT_WITH_CAPTION_TEXT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Google Shape;429;p8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83"/>
          <p:cNvSpPr txBox="1"/>
          <p:nvPr>
            <p:ph idx="1" type="body"/>
          </p:nvPr>
        </p:nvSpPr>
        <p:spPr>
          <a:xfrm>
            <a:off x="3707450" y="2393400"/>
            <a:ext cx="45186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429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Char char="◻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556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556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556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5560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Char char="•"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431" name="Google Shape;431;p83"/>
          <p:cNvSpPr txBox="1"/>
          <p:nvPr>
            <p:ph idx="2" type="body"/>
          </p:nvPr>
        </p:nvSpPr>
        <p:spPr>
          <a:xfrm>
            <a:off x="444925" y="2479725"/>
            <a:ext cx="4233000" cy="20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28600" lvl="1" marL="914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28600" lvl="2" marL="1371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28600" lvl="3" marL="1828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28600" lvl="4" marL="22860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28600" lvl="5" marL="27432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28600" lvl="6" marL="32004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28600" lvl="7" marL="36576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28600" lvl="8" marL="411480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"/>
              <a:buNone/>
              <a:defRPr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432" name="Google Shape;432;p83"/>
          <p:cNvSpPr txBox="1"/>
          <p:nvPr>
            <p:ph type="title"/>
          </p:nvPr>
        </p:nvSpPr>
        <p:spPr>
          <a:xfrm>
            <a:off x="649050" y="273625"/>
            <a:ext cx="6782700" cy="909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0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33" name="Google Shape;433;p83"/>
          <p:cNvSpPr txBox="1"/>
          <p:nvPr>
            <p:ph idx="3" type="subTitle"/>
          </p:nvPr>
        </p:nvSpPr>
        <p:spPr>
          <a:xfrm>
            <a:off x="649050" y="1640675"/>
            <a:ext cx="25638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  <p:sp>
        <p:nvSpPr>
          <p:cNvPr id="434" name="Google Shape;434;p83"/>
          <p:cNvSpPr txBox="1"/>
          <p:nvPr>
            <p:ph idx="4" type="subTitle"/>
          </p:nvPr>
        </p:nvSpPr>
        <p:spPr>
          <a:xfrm>
            <a:off x="3899475" y="1597513"/>
            <a:ext cx="2563800" cy="3810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 rtl="0">
              <a:spcBef>
                <a:spcPts val="480"/>
              </a:spcBef>
              <a:spcAft>
                <a:spcPts val="0"/>
              </a:spcAft>
              <a:buNone/>
              <a:defRPr sz="21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/>
        </p:txBody>
      </p:sp>
      <p:sp>
        <p:nvSpPr>
          <p:cNvPr id="435" name="Google Shape;435;p83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5" name="Google Shape;45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6" name="Google Shape;46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ustom Layout 1">
  <p:cSld name="CUSTOM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36" name="Shape 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Google Shape;437;p84"/>
          <p:cNvSpPr/>
          <p:nvPr/>
        </p:nvSpPr>
        <p:spPr>
          <a:xfrm>
            <a:off x="815000" y="372075"/>
            <a:ext cx="3223800" cy="40569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</a:t>
            </a:r>
            <a:endParaRPr/>
          </a:p>
        </p:txBody>
      </p:sp>
      <p:sp>
        <p:nvSpPr>
          <p:cNvPr id="438" name="Google Shape;438;p84"/>
          <p:cNvSpPr/>
          <p:nvPr/>
        </p:nvSpPr>
        <p:spPr>
          <a:xfrm>
            <a:off x="4671075" y="372075"/>
            <a:ext cx="3223800" cy="4056900"/>
          </a:xfrm>
          <a:prstGeom prst="rect">
            <a:avLst/>
          </a:prstGeom>
          <a:solidFill>
            <a:srgbClr val="B7B7B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Image</a:t>
            </a:r>
            <a:endParaRPr/>
          </a:p>
        </p:txBody>
      </p:sp>
      <p:sp>
        <p:nvSpPr>
          <p:cNvPr id="439" name="Google Shape;439;p84"/>
          <p:cNvSpPr txBox="1"/>
          <p:nvPr/>
        </p:nvSpPr>
        <p:spPr>
          <a:xfrm>
            <a:off x="6029775" y="4778675"/>
            <a:ext cx="2974200" cy="29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© CAPLIN SYSTEMS LTD 2016  |  </a:t>
            </a:r>
            <a:r>
              <a:rPr b="1" lang="en-GB" sz="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CONFIDENTIAL</a:t>
            </a:r>
            <a:endParaRPr b="1"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85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p86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Title and Text"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46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_2">
  <p:cSld name="SECTION_HEADER_2">
    <p:spTree>
      <p:nvGrpSpPr>
        <p:cNvPr id="447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448" name="Google Shape;448;p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449" name="Google Shape;449;p9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50" name="Google Shape;450;p90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451" name="Google Shape;451;p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459" name="Google Shape;459;p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9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61" name="Google Shape;461;p9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462" name="Google Shape;462;p92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63" name="Google Shape;463;p92"/>
          <p:cNvSpPr txBox="1"/>
          <p:nvPr/>
        </p:nvSpPr>
        <p:spPr>
          <a:xfrm>
            <a:off x="111047" y="467674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464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5.jpg" id="465" name="Google Shape;465;p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466" name="Google Shape;466;p9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67" name="Google Shape;467;p93"/>
          <p:cNvSpPr txBox="1"/>
          <p:nvPr/>
        </p:nvSpPr>
        <p:spPr>
          <a:xfrm>
            <a:off x="111047" y="467674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6.jpg" id="469" name="Google Shape;469;p9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470" name="Google Shape;470;p9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71" name="Google Shape;471;p94"/>
          <p:cNvSpPr txBox="1"/>
          <p:nvPr/>
        </p:nvSpPr>
        <p:spPr>
          <a:xfrm>
            <a:off x="111047" y="467674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9" name="Google Shape;49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0" name="Google Shape;50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1" name="Google Shape;51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95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474" name="Google Shape;474;p95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 algn="ctr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 algn="ctr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 algn="ctr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 algn="ctr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 algn="ctr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 algn="ctr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 algn="ctr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 algn="ctr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 algn="ctr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475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9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477" name="Google Shape;477;p9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478" name="Google Shape;478;p9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79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9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9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83" name="Google Shape;483;p98"/>
          <p:cNvSpPr txBox="1"/>
          <p:nvPr>
            <p:ph idx="1" type="body"/>
          </p:nvPr>
        </p:nvSpPr>
        <p:spPr>
          <a:xfrm>
            <a:off x="311700" y="13896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84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9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0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8" name="Google Shape;488;p10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89" name="Google Shape;489;p10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90" name="Google Shape;490;p10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p10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10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95" name="Google Shape;495;p10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96" name="Shape 49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5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0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_rels/slideMaster3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52.xml"/><Relationship Id="rId22" Type="http://schemas.openxmlformats.org/officeDocument/2006/relationships/slideLayout" Target="../slideLayouts/slideLayout54.xml"/><Relationship Id="rId2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56.xml"/><Relationship Id="rId23" Type="http://schemas.openxmlformats.org/officeDocument/2006/relationships/slideLayout" Target="../slideLayouts/slideLayout55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58.xml"/><Relationship Id="rId25" Type="http://schemas.openxmlformats.org/officeDocument/2006/relationships/slideLayout" Target="../slideLayouts/slideLayout57.xml"/><Relationship Id="rId27" Type="http://schemas.openxmlformats.org/officeDocument/2006/relationships/theme" Target="../theme/theme1.xml"/><Relationship Id="rId5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9.xml"/><Relationship Id="rId8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9" Type="http://schemas.openxmlformats.org/officeDocument/2006/relationships/slideLayout" Target="../slideLayouts/slideLayout51.xml"/><Relationship Id="rId18" Type="http://schemas.openxmlformats.org/officeDocument/2006/relationships/slideLayout" Target="../slideLayouts/slideLayout50.xml"/></Relationships>
</file>

<file path=ppt/slideMasters/_rels/slideMaster4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77.xml"/><Relationship Id="rId22" Type="http://schemas.openxmlformats.org/officeDocument/2006/relationships/slideLayout" Target="../slideLayouts/slideLayout79.xml"/><Relationship Id="rId21" Type="http://schemas.openxmlformats.org/officeDocument/2006/relationships/slideLayout" Target="../slideLayouts/slideLayout78.xml"/><Relationship Id="rId24" Type="http://schemas.openxmlformats.org/officeDocument/2006/relationships/slideLayout" Target="../slideLayouts/slideLayout81.xml"/><Relationship Id="rId23" Type="http://schemas.openxmlformats.org/officeDocument/2006/relationships/slideLayout" Target="../slideLayouts/slideLayout80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26" Type="http://schemas.openxmlformats.org/officeDocument/2006/relationships/slideLayout" Target="../slideLayouts/slideLayout83.xml"/><Relationship Id="rId25" Type="http://schemas.openxmlformats.org/officeDocument/2006/relationships/slideLayout" Target="../slideLayouts/slideLayout82.xml"/><Relationship Id="rId28" Type="http://schemas.openxmlformats.org/officeDocument/2006/relationships/slideLayout" Target="../slideLayouts/slideLayout85.xml"/><Relationship Id="rId27" Type="http://schemas.openxmlformats.org/officeDocument/2006/relationships/slideLayout" Target="../slideLayouts/slideLayout84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29" Type="http://schemas.openxmlformats.org/officeDocument/2006/relationships/slideLayout" Target="../slideLayouts/slideLayout86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30" Type="http://schemas.openxmlformats.org/officeDocument/2006/relationships/theme" Target="../theme/theme4.xml"/><Relationship Id="rId11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2.xml"/><Relationship Id="rId14" Type="http://schemas.openxmlformats.org/officeDocument/2006/relationships/slideLayout" Target="../slideLayouts/slideLayout71.xml"/><Relationship Id="rId17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73.xml"/><Relationship Id="rId19" Type="http://schemas.openxmlformats.org/officeDocument/2006/relationships/slideLayout" Target="../slideLayouts/slideLayout76.xml"/><Relationship Id="rId18" Type="http://schemas.openxmlformats.org/officeDocument/2006/relationships/slideLayout" Target="../slideLayouts/slideLayout75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44.jpg"/><Relationship Id="rId2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97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822748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</a:t>
            </a:r>
            <a:r>
              <a:rPr lang="en-GB" sz="1000">
                <a:solidFill>
                  <a:srgbClr val="A5A5A5"/>
                </a:solidFill>
              </a:rPr>
              <a:t>20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 amt="25000"/>
          </a:blip>
          <a:stretch>
            <a:fillRect b="0" l="0" r="0" t="0"/>
          </a:stretch>
        </a:blip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4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4" name="Google Shape;84;p18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Roboto Condensed"/>
              <a:buNone/>
              <a:defRPr b="0" i="0" sz="4400" u="none" cap="none" strike="noStrike">
                <a:solidFill>
                  <a:srgbClr val="538CD5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91" name="Google Shape;191;p36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Roboto"/>
              <a:buChar char="◻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2921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Roboto"/>
              <a:buChar char="◻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2921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Roboto"/>
              <a:buChar char="◻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2921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Roboto"/>
              <a:buChar char="◻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2921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38CD5"/>
              </a:buClr>
              <a:buSzPts val="1000"/>
              <a:buFont typeface="Roboto"/>
              <a:buChar char="◻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2921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oboto"/>
              <a:buChar char="•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2921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oboto"/>
              <a:buChar char="•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2921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oboto"/>
              <a:buChar char="•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2921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Roboto"/>
              <a:buChar char="•"/>
              <a:defRPr b="0" i="0" sz="1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92" name="Google Shape;192;p36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  <p:sldLayoutId id="2147483698" r:id="rId19"/>
    <p:sldLayoutId id="2147483699" r:id="rId20"/>
    <p:sldLayoutId id="2147483700" r:id="rId21"/>
    <p:sldLayoutId id="2147483701" r:id="rId22"/>
    <p:sldLayoutId id="2147483702" r:id="rId23"/>
    <p:sldLayoutId id="2147483703" r:id="rId24"/>
    <p:sldLayoutId id="2147483704" r:id="rId25"/>
    <p:sldLayoutId id="2147483705" r:id="rId2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 amt="25000"/>
          </a:blip>
          <a:stretch>
            <a:fillRect b="0" l="0" r="0" t="0"/>
          </a:stretch>
        </a:blip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p6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Helvetica Neue"/>
              <a:buNone/>
              <a:defRPr b="0" i="0" sz="4400" u="none" cap="none" strike="noStrike">
                <a:solidFill>
                  <a:srgbClr val="538CD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9" name="Google Shape;329;p62"/>
          <p:cNvSpPr txBox="1"/>
          <p:nvPr>
            <p:ph idx="1" type="body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538CD5"/>
              </a:buClr>
              <a:buSzPts val="2400"/>
              <a:buFont typeface="Noto Sans Symbols"/>
              <a:buChar char="◻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538CD5"/>
              </a:buClr>
              <a:buSzPts val="2000"/>
              <a:buFont typeface="Noto Sans Symbols"/>
              <a:buChar char="◻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538CD5"/>
              </a:buClr>
              <a:buSzPts val="1800"/>
              <a:buFont typeface="Noto Sans Symbols"/>
              <a:buChar char="◻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538CD5"/>
              </a:buClr>
              <a:buSzPts val="1600"/>
              <a:buFont typeface="Noto Sans Symbols"/>
              <a:buChar char="◻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38CD5"/>
              </a:buClr>
              <a:buSzPts val="1400"/>
              <a:buFont typeface="Noto Sans Symbols"/>
              <a:buChar char="◻"/>
              <a:defRPr b="0" i="0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0" name="Google Shape;330;p62"/>
          <p:cNvSpPr txBox="1"/>
          <p:nvPr>
            <p:ph idx="12" type="sldNum"/>
          </p:nvPr>
        </p:nvSpPr>
        <p:spPr>
          <a:xfrm>
            <a:off x="457200" y="4767264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  <p:sldLayoutId id="2147483716" r:id="rId12"/>
    <p:sldLayoutId id="2147483717" r:id="rId13"/>
    <p:sldLayoutId id="2147483718" r:id="rId14"/>
    <p:sldLayoutId id="2147483719" r:id="rId15"/>
    <p:sldLayoutId id="2147483720" r:id="rId16"/>
    <p:sldLayoutId id="2147483721" r:id="rId17"/>
    <p:sldLayoutId id="2147483722" r:id="rId18"/>
    <p:sldLayoutId id="2147483723" r:id="rId19"/>
    <p:sldLayoutId id="2147483724" r:id="rId20"/>
    <p:sldLayoutId id="2147483725" r:id="rId21"/>
    <p:sldLayoutId id="2147483726" r:id="rId22"/>
    <p:sldLayoutId id="2147483727" r:id="rId23"/>
    <p:sldLayoutId id="2147483728" r:id="rId24"/>
    <p:sldLayoutId id="2147483729" r:id="rId25"/>
    <p:sldLayoutId id="2147483730" r:id="rId26"/>
    <p:sldLayoutId id="2147483731" r:id="rId27"/>
    <p:sldLayoutId id="2147483732" r:id="rId28"/>
    <p:sldLayoutId id="2147483733" r:id="rId2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7.jpg" id="453" name="Google Shape;453;p9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4" name="Google Shape;454;p9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455" name="Google Shape;455;p9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cxnSp>
        <p:nvCxnSpPr>
          <p:cNvPr id="456" name="Google Shape;456;p91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57" name="Google Shape;457;p91"/>
          <p:cNvSpPr txBox="1"/>
          <p:nvPr/>
        </p:nvSpPr>
        <p:spPr>
          <a:xfrm>
            <a:off x="111047" y="467674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7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9.png"/><Relationship Id="rId4" Type="http://schemas.openxmlformats.org/officeDocument/2006/relationships/image" Target="../media/image42.png"/><Relationship Id="rId5" Type="http://schemas.openxmlformats.org/officeDocument/2006/relationships/image" Target="../media/image5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8.pn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6" Type="http://schemas.openxmlformats.org/officeDocument/2006/relationships/image" Target="../media/image80.png"/><Relationship Id="rId7" Type="http://schemas.openxmlformats.org/officeDocument/2006/relationships/image" Target="../media/image87.png"/><Relationship Id="rId8" Type="http://schemas.openxmlformats.org/officeDocument/2006/relationships/image" Target="../media/image8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9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8.png"/><Relationship Id="rId4" Type="http://schemas.openxmlformats.org/officeDocument/2006/relationships/image" Target="../media/image88.png"/><Relationship Id="rId5" Type="http://schemas.openxmlformats.org/officeDocument/2006/relationships/image" Target="../media/image84.png"/><Relationship Id="rId6" Type="http://schemas.openxmlformats.org/officeDocument/2006/relationships/image" Target="../media/image86.png"/><Relationship Id="rId7" Type="http://schemas.openxmlformats.org/officeDocument/2006/relationships/image" Target="../media/image80.png"/><Relationship Id="rId8" Type="http://schemas.openxmlformats.org/officeDocument/2006/relationships/image" Target="../media/image8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8.png"/><Relationship Id="rId4" Type="http://schemas.openxmlformats.org/officeDocument/2006/relationships/image" Target="../media/image8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8.png"/><Relationship Id="rId4" Type="http://schemas.openxmlformats.org/officeDocument/2006/relationships/image" Target="../media/image8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0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78.png"/><Relationship Id="rId4" Type="http://schemas.openxmlformats.org/officeDocument/2006/relationships/image" Target="../media/image88.png"/><Relationship Id="rId5" Type="http://schemas.openxmlformats.org/officeDocument/2006/relationships/image" Target="../media/image84.png"/><Relationship Id="rId6" Type="http://schemas.openxmlformats.org/officeDocument/2006/relationships/image" Target="../media/image86.png"/><Relationship Id="rId7" Type="http://schemas.openxmlformats.org/officeDocument/2006/relationships/image" Target="../media/image80.png"/><Relationship Id="rId8" Type="http://schemas.openxmlformats.org/officeDocument/2006/relationships/image" Target="../media/image87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0.png"/><Relationship Id="rId4" Type="http://schemas.openxmlformats.org/officeDocument/2006/relationships/image" Target="../media/image89.png"/><Relationship Id="rId5" Type="http://schemas.openxmlformats.org/officeDocument/2006/relationships/image" Target="../media/image9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90.png"/><Relationship Id="rId4" Type="http://schemas.openxmlformats.org/officeDocument/2006/relationships/image" Target="../media/image89.png"/><Relationship Id="rId5" Type="http://schemas.openxmlformats.org/officeDocument/2006/relationships/image" Target="../media/image9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90.png"/><Relationship Id="rId4" Type="http://schemas.openxmlformats.org/officeDocument/2006/relationships/image" Target="../media/image89.png"/><Relationship Id="rId5" Type="http://schemas.openxmlformats.org/officeDocument/2006/relationships/image" Target="../media/image91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91.png"/><Relationship Id="rId4" Type="http://schemas.openxmlformats.org/officeDocument/2006/relationships/image" Target="../media/image90.png"/><Relationship Id="rId5" Type="http://schemas.openxmlformats.org/officeDocument/2006/relationships/image" Target="../media/image89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95.png"/><Relationship Id="rId4" Type="http://schemas.openxmlformats.org/officeDocument/2006/relationships/image" Target="../media/image89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90.png"/><Relationship Id="rId4" Type="http://schemas.openxmlformats.org/officeDocument/2006/relationships/image" Target="../media/image94.png"/><Relationship Id="rId5" Type="http://schemas.openxmlformats.org/officeDocument/2006/relationships/image" Target="../media/image89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6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5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0.png"/><Relationship Id="rId4" Type="http://schemas.openxmlformats.org/officeDocument/2006/relationships/image" Target="../media/image94.png"/><Relationship Id="rId5" Type="http://schemas.openxmlformats.org/officeDocument/2006/relationships/image" Target="../media/image91.png"/><Relationship Id="rId6" Type="http://schemas.openxmlformats.org/officeDocument/2006/relationships/image" Target="../media/image96.png"/><Relationship Id="rId7" Type="http://schemas.openxmlformats.org/officeDocument/2006/relationships/image" Target="../media/image97.png"/><Relationship Id="rId8" Type="http://schemas.openxmlformats.org/officeDocument/2006/relationships/image" Target="../media/image9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6.jpg"/></Relationships>
</file>

<file path=ppt/slides/_rels/slide5.xml.rels><?xml version="1.0" encoding="UTF-8" standalone="yes"?><Relationships xmlns="http://schemas.openxmlformats.org/package/2006/relationships"><Relationship Id="rId20" Type="http://schemas.openxmlformats.org/officeDocument/2006/relationships/image" Target="../media/image76.png"/><Relationship Id="rId22" Type="http://schemas.openxmlformats.org/officeDocument/2006/relationships/image" Target="../media/image77.png"/><Relationship Id="rId21" Type="http://schemas.openxmlformats.org/officeDocument/2006/relationships/image" Target="../media/image74.png"/><Relationship Id="rId23" Type="http://schemas.openxmlformats.org/officeDocument/2006/relationships/image" Target="../media/image71.png"/><Relationship Id="rId1" Type="http://schemas.openxmlformats.org/officeDocument/2006/relationships/slideLayout" Target="../slideLayouts/slideLayout8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7.png"/><Relationship Id="rId4" Type="http://schemas.openxmlformats.org/officeDocument/2006/relationships/image" Target="../media/image60.png"/><Relationship Id="rId9" Type="http://schemas.openxmlformats.org/officeDocument/2006/relationships/image" Target="../media/image63.png"/><Relationship Id="rId5" Type="http://schemas.openxmlformats.org/officeDocument/2006/relationships/image" Target="../media/image59.png"/><Relationship Id="rId6" Type="http://schemas.openxmlformats.org/officeDocument/2006/relationships/image" Target="../media/image58.png"/><Relationship Id="rId7" Type="http://schemas.openxmlformats.org/officeDocument/2006/relationships/image" Target="../media/image61.png"/><Relationship Id="rId8" Type="http://schemas.openxmlformats.org/officeDocument/2006/relationships/image" Target="../media/image64.png"/><Relationship Id="rId11" Type="http://schemas.openxmlformats.org/officeDocument/2006/relationships/image" Target="../media/image65.png"/><Relationship Id="rId10" Type="http://schemas.openxmlformats.org/officeDocument/2006/relationships/image" Target="../media/image62.png"/><Relationship Id="rId13" Type="http://schemas.openxmlformats.org/officeDocument/2006/relationships/image" Target="../media/image73.png"/><Relationship Id="rId12" Type="http://schemas.openxmlformats.org/officeDocument/2006/relationships/image" Target="../media/image66.png"/><Relationship Id="rId15" Type="http://schemas.openxmlformats.org/officeDocument/2006/relationships/image" Target="../media/image68.png"/><Relationship Id="rId14" Type="http://schemas.openxmlformats.org/officeDocument/2006/relationships/image" Target="../media/image70.png"/><Relationship Id="rId17" Type="http://schemas.openxmlformats.org/officeDocument/2006/relationships/image" Target="../media/image67.png"/><Relationship Id="rId16" Type="http://schemas.openxmlformats.org/officeDocument/2006/relationships/image" Target="../media/image69.png"/><Relationship Id="rId19" Type="http://schemas.openxmlformats.org/officeDocument/2006/relationships/image" Target="../media/image75.png"/><Relationship Id="rId18" Type="http://schemas.openxmlformats.org/officeDocument/2006/relationships/image" Target="../media/image7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0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8.png"/><Relationship Id="rId4" Type="http://schemas.openxmlformats.org/officeDocument/2006/relationships/image" Target="../media/image84.png"/><Relationship Id="rId5" Type="http://schemas.openxmlformats.org/officeDocument/2006/relationships/image" Target="../media/image86.png"/><Relationship Id="rId6" Type="http://schemas.openxmlformats.org/officeDocument/2006/relationships/image" Target="../media/image80.png"/><Relationship Id="rId7" Type="http://schemas.openxmlformats.org/officeDocument/2006/relationships/image" Target="../media/image8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4.png"/><Relationship Id="rId4" Type="http://schemas.openxmlformats.org/officeDocument/2006/relationships/image" Target="../media/image86.png"/><Relationship Id="rId5" Type="http://schemas.openxmlformats.org/officeDocument/2006/relationships/image" Target="../media/image80.png"/><Relationship Id="rId6" Type="http://schemas.openxmlformats.org/officeDocument/2006/relationships/image" Target="../media/image87.png"/><Relationship Id="rId7" Type="http://schemas.openxmlformats.org/officeDocument/2006/relationships/image" Target="../media/image7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" name="Google Shape;501;p10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739700"/>
            <a:ext cx="9144000" cy="403800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104"/>
          <p:cNvSpPr txBox="1"/>
          <p:nvPr>
            <p:ph idx="4294967295" type="ctrTitle"/>
          </p:nvPr>
        </p:nvSpPr>
        <p:spPr>
          <a:xfrm>
            <a:off x="3229325" y="1182825"/>
            <a:ext cx="5457000" cy="20445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</a:pPr>
            <a:r>
              <a:rPr i="0" lang="en-GB" u="none" cap="none" strike="noStrike">
                <a:solidFill>
                  <a:srgbClr val="595959"/>
                </a:solidFill>
              </a:rPr>
              <a:t>Caplin </a:t>
            </a:r>
            <a:endParaRPr i="0" u="none" cap="none" strike="noStrike">
              <a:solidFill>
                <a:srgbClr val="595959"/>
              </a:solidFill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</a:pPr>
            <a:r>
              <a:rPr i="0" lang="en-GB" u="none" cap="none" strike="noStrike">
                <a:solidFill>
                  <a:srgbClr val="595959"/>
                </a:solidFill>
              </a:rPr>
              <a:t>Technology </a:t>
            </a:r>
            <a:endParaRPr i="0" u="none" cap="none" strike="noStrike">
              <a:solidFill>
                <a:srgbClr val="595959"/>
              </a:solidFill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Helvetica Neue"/>
              <a:buNone/>
            </a:pPr>
            <a:r>
              <a:rPr i="0" lang="en-GB" u="none" cap="none" strike="noStrike">
                <a:solidFill>
                  <a:srgbClr val="595959"/>
                </a:solidFill>
              </a:rPr>
              <a:t>Overview</a:t>
            </a:r>
            <a:endParaRPr>
              <a:solidFill>
                <a:srgbClr val="595959"/>
              </a:solidFill>
            </a:endParaRPr>
          </a:p>
        </p:txBody>
      </p:sp>
      <p:sp>
        <p:nvSpPr>
          <p:cNvPr id="503" name="Google Shape;503;p104"/>
          <p:cNvSpPr txBox="1"/>
          <p:nvPr>
            <p:ph idx="4294967295" type="subTitle"/>
          </p:nvPr>
        </p:nvSpPr>
        <p:spPr>
          <a:xfrm>
            <a:off x="2866950" y="3459275"/>
            <a:ext cx="5819400" cy="3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1" lang="en-GB" sz="18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Introduction to Caplin Software</a:t>
            </a:r>
            <a:endParaRPr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04" name="Google Shape;504;p104"/>
          <p:cNvSpPr/>
          <p:nvPr/>
        </p:nvSpPr>
        <p:spPr>
          <a:xfrm flipH="1" rot="5400000">
            <a:off x="7243450" y="2066900"/>
            <a:ext cx="14400" cy="25959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Ctr="0" anchor="ctr" bIns="46400" lIns="92825" spcFirstLastPara="1" rIns="92825" wrap="square" tIns="46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59595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lin-logo-reverse-01.png" id="505" name="Google Shape;505;p10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39800" y="4852075"/>
            <a:ext cx="709911" cy="134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FEFEF"/>
        </a:solidFill>
      </p:bgPr>
    </p:bg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113"/>
          <p:cNvSpPr/>
          <p:nvPr/>
        </p:nvSpPr>
        <p:spPr>
          <a:xfrm>
            <a:off x="3113375" y="1992838"/>
            <a:ext cx="751200" cy="1257900"/>
          </a:xfrm>
          <a:prstGeom prst="bracePair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9" name="Google Shape;669;p113"/>
          <p:cNvSpPr/>
          <p:nvPr/>
        </p:nvSpPr>
        <p:spPr>
          <a:xfrm>
            <a:off x="3113375" y="1071200"/>
            <a:ext cx="751200" cy="677400"/>
          </a:xfrm>
          <a:prstGeom prst="bracePair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0" name="Google Shape;670;p113"/>
          <p:cNvSpPr/>
          <p:nvPr/>
        </p:nvSpPr>
        <p:spPr>
          <a:xfrm rot="-5400000">
            <a:off x="2533200" y="3024650"/>
            <a:ext cx="751200" cy="1495500"/>
          </a:xfrm>
          <a:prstGeom prst="bracePair">
            <a:avLst/>
          </a:prstGeom>
          <a:noFill/>
          <a:ln cap="flat" cmpd="sng" w="19050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71" name="Google Shape;671;p113"/>
          <p:cNvCxnSpPr>
            <a:endCxn id="672" idx="0"/>
          </p:cNvCxnSpPr>
          <p:nvPr/>
        </p:nvCxnSpPr>
        <p:spPr>
          <a:xfrm>
            <a:off x="4631610" y="3339686"/>
            <a:ext cx="300" cy="388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73" name="Google Shape;673;p113"/>
          <p:cNvSpPr/>
          <p:nvPr/>
        </p:nvSpPr>
        <p:spPr>
          <a:xfrm>
            <a:off x="5280517" y="2878788"/>
            <a:ext cx="813900" cy="4608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Fixed Income Adapters</a:t>
            </a:r>
            <a:endParaRPr>
              <a:solidFill>
                <a:srgbClr val="595959"/>
              </a:solidFill>
            </a:endParaRPr>
          </a:p>
        </p:txBody>
      </p:sp>
      <p:sp>
        <p:nvSpPr>
          <p:cNvPr id="674" name="Google Shape;674;p113"/>
          <p:cNvSpPr/>
          <p:nvPr/>
        </p:nvSpPr>
        <p:spPr>
          <a:xfrm>
            <a:off x="4284719" y="2878801"/>
            <a:ext cx="813900" cy="4608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FX</a:t>
            </a:r>
            <a:endParaRPr>
              <a:solidFill>
                <a:srgbClr val="59595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Adapters</a:t>
            </a:r>
            <a:endParaRPr>
              <a:solidFill>
                <a:srgbClr val="595959"/>
              </a:solidFill>
            </a:endParaRPr>
          </a:p>
        </p:txBody>
      </p:sp>
      <p:sp>
        <p:nvSpPr>
          <p:cNvPr id="675" name="Google Shape;675;p113"/>
          <p:cNvSpPr/>
          <p:nvPr/>
        </p:nvSpPr>
        <p:spPr>
          <a:xfrm>
            <a:off x="6276317" y="2878798"/>
            <a:ext cx="813900" cy="4608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Equities </a:t>
            </a:r>
            <a:endParaRPr>
              <a:solidFill>
                <a:srgbClr val="595959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Adapters</a:t>
            </a:r>
            <a:endParaRPr>
              <a:solidFill>
                <a:srgbClr val="595959"/>
              </a:solidFill>
            </a:endParaRPr>
          </a:p>
        </p:txBody>
      </p:sp>
      <p:sp>
        <p:nvSpPr>
          <p:cNvPr id="676" name="Google Shape;676;p113"/>
          <p:cNvSpPr txBox="1"/>
          <p:nvPr/>
        </p:nvSpPr>
        <p:spPr>
          <a:xfrm>
            <a:off x="4313950" y="4410080"/>
            <a:ext cx="819300" cy="2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FX</a:t>
            </a:r>
            <a:endParaRPr sz="10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7" name="Google Shape;677;p113"/>
          <p:cNvSpPr txBox="1"/>
          <p:nvPr/>
        </p:nvSpPr>
        <p:spPr>
          <a:xfrm>
            <a:off x="5154950" y="4410080"/>
            <a:ext cx="1125000" cy="23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Fixed Income</a:t>
            </a:r>
            <a:endParaRPr sz="10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78" name="Google Shape;678;p113"/>
          <p:cNvSpPr txBox="1"/>
          <p:nvPr/>
        </p:nvSpPr>
        <p:spPr>
          <a:xfrm>
            <a:off x="6246675" y="4410082"/>
            <a:ext cx="903300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Equities</a:t>
            </a:r>
            <a:endParaRPr sz="10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79" name="Google Shape;679;p113"/>
          <p:cNvCxnSpPr>
            <a:endCxn id="680" idx="0"/>
          </p:cNvCxnSpPr>
          <p:nvPr/>
        </p:nvCxnSpPr>
        <p:spPr>
          <a:xfrm>
            <a:off x="7901386" y="2340802"/>
            <a:ext cx="2700" cy="10560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81" name="Google Shape;681;p113"/>
          <p:cNvSpPr/>
          <p:nvPr/>
        </p:nvSpPr>
        <p:spPr>
          <a:xfrm>
            <a:off x="7320498" y="2016658"/>
            <a:ext cx="1256100" cy="3240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Web servers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2" name="Google Shape;682;p113"/>
          <p:cNvSpPr/>
          <p:nvPr/>
        </p:nvSpPr>
        <p:spPr>
          <a:xfrm>
            <a:off x="7325473" y="2448439"/>
            <a:ext cx="1256100" cy="324000"/>
          </a:xfrm>
          <a:prstGeom prst="rect">
            <a:avLst/>
          </a:prstGeom>
          <a:solidFill>
            <a:srgbClr val="36363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App servers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3" name="Google Shape;683;p113"/>
          <p:cNvSpPr txBox="1"/>
          <p:nvPr/>
        </p:nvSpPr>
        <p:spPr>
          <a:xfrm>
            <a:off x="4035825" y="4723825"/>
            <a:ext cx="31524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200" u="sng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REAL-TIME DATA</a:t>
            </a:r>
            <a:endParaRPr sz="1200" u="sng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4" name="Google Shape;684;p113"/>
          <p:cNvSpPr txBox="1"/>
          <p:nvPr/>
        </p:nvSpPr>
        <p:spPr>
          <a:xfrm>
            <a:off x="7188125" y="4708525"/>
            <a:ext cx="1393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200" u="sng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STATIC DATA</a:t>
            </a:r>
            <a:endParaRPr sz="1200" u="sng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85" name="Google Shape;685;p113"/>
          <p:cNvSpPr txBox="1"/>
          <p:nvPr/>
        </p:nvSpPr>
        <p:spPr>
          <a:xfrm>
            <a:off x="2161050" y="4708525"/>
            <a:ext cx="1495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b="0" i="0" lang="en-GB" sz="1200" u="sng" cap="none" strike="noStrike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DEVELOPMENT</a:t>
            </a:r>
            <a:endParaRPr sz="1200" u="sng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686" name="Google Shape;686;p113"/>
          <p:cNvCxnSpPr/>
          <p:nvPr/>
        </p:nvCxnSpPr>
        <p:spPr>
          <a:xfrm>
            <a:off x="4035832" y="175875"/>
            <a:ext cx="1500" cy="4147200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687" name="Google Shape;687;p113"/>
          <p:cNvSpPr/>
          <p:nvPr/>
        </p:nvSpPr>
        <p:spPr>
          <a:xfrm>
            <a:off x="313500" y="1632325"/>
            <a:ext cx="900900" cy="351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113"/>
          <p:cNvSpPr txBox="1"/>
          <p:nvPr/>
        </p:nvSpPr>
        <p:spPr>
          <a:xfrm rot="-5400000">
            <a:off x="-810150" y="2756875"/>
            <a:ext cx="3148200" cy="89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Full Caplin  Stack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689" name="Google Shape;689;p113"/>
          <p:cNvSpPr txBox="1"/>
          <p:nvPr/>
        </p:nvSpPr>
        <p:spPr>
          <a:xfrm>
            <a:off x="4297300" y="1723400"/>
            <a:ext cx="4284300" cy="180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I    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endParaRPr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690" name="Google Shape;690;p113"/>
          <p:cNvSpPr/>
          <p:nvPr/>
        </p:nvSpPr>
        <p:spPr>
          <a:xfrm>
            <a:off x="2151875" y="1039538"/>
            <a:ext cx="1522200" cy="7407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1" name="Google Shape;691;p113"/>
          <p:cNvSpPr txBox="1"/>
          <p:nvPr/>
        </p:nvSpPr>
        <p:spPr>
          <a:xfrm>
            <a:off x="2155700" y="1040030"/>
            <a:ext cx="1522200" cy="74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endParaRPr sz="1200" u="none" cap="none" strike="noStrik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Components 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2" name="Google Shape;692;p113"/>
          <p:cNvSpPr/>
          <p:nvPr/>
        </p:nvSpPr>
        <p:spPr>
          <a:xfrm>
            <a:off x="2150950" y="1941925"/>
            <a:ext cx="1522200" cy="13788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113"/>
          <p:cNvSpPr txBox="1"/>
          <p:nvPr/>
        </p:nvSpPr>
        <p:spPr>
          <a:xfrm>
            <a:off x="2151875" y="2350825"/>
            <a:ext cx="1522200" cy="503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</a:t>
            </a: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</a:t>
            </a: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gration 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Libraries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t/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94" name="Google Shape;694;p113"/>
          <p:cNvSpPr/>
          <p:nvPr/>
        </p:nvSpPr>
        <p:spPr>
          <a:xfrm>
            <a:off x="2147700" y="3571175"/>
            <a:ext cx="1522200" cy="7407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5" name="Google Shape;695;p113"/>
          <p:cNvSpPr txBox="1"/>
          <p:nvPr/>
        </p:nvSpPr>
        <p:spPr>
          <a:xfrm>
            <a:off x="2155700" y="3851525"/>
            <a:ext cx="1522200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Asset Class</a:t>
            </a: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 API</a:t>
            </a:r>
            <a:r>
              <a:rPr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endParaRPr sz="12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672" name="Google Shape;672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4249" y="3728186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96" name="Google Shape;696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98199" y="3728261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97" name="Google Shape;697;p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82149" y="3728261"/>
            <a:ext cx="435321" cy="33928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98" name="Google Shape;698;p113"/>
          <p:cNvCxnSpPr/>
          <p:nvPr/>
        </p:nvCxnSpPr>
        <p:spPr>
          <a:xfrm>
            <a:off x="5709225" y="3339686"/>
            <a:ext cx="300" cy="388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699" name="Google Shape;699;p113"/>
          <p:cNvCxnSpPr/>
          <p:nvPr/>
        </p:nvCxnSpPr>
        <p:spPr>
          <a:xfrm>
            <a:off x="6681513" y="3339686"/>
            <a:ext cx="300" cy="388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700" name="Google Shape;700;p113"/>
          <p:cNvSpPr/>
          <p:nvPr/>
        </p:nvSpPr>
        <p:spPr>
          <a:xfrm>
            <a:off x="4284725" y="2028375"/>
            <a:ext cx="2805600" cy="7407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1" name="Google Shape;701;p113"/>
          <p:cNvSpPr txBox="1"/>
          <p:nvPr/>
        </p:nvSpPr>
        <p:spPr>
          <a:xfrm>
            <a:off x="4294075" y="2308725"/>
            <a:ext cx="2805600" cy="1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r>
              <a:rPr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Platform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02" name="Google Shape;702;p113"/>
          <p:cNvCxnSpPr/>
          <p:nvPr/>
        </p:nvCxnSpPr>
        <p:spPr>
          <a:xfrm>
            <a:off x="7188116" y="2016658"/>
            <a:ext cx="900" cy="2173800"/>
          </a:xfrm>
          <a:prstGeom prst="straightConnector1">
            <a:avLst/>
          </a:prstGeom>
          <a:noFill/>
          <a:ln cap="flat" cmpd="sng" w="9525">
            <a:solidFill>
              <a:srgbClr val="A5A5A5"/>
            </a:solidFill>
            <a:prstDash val="dash"/>
            <a:round/>
            <a:headEnd len="sm" w="sm" type="none"/>
            <a:tailEnd len="sm" w="sm" type="none"/>
          </a:ln>
        </p:spPr>
      </p:cxnSp>
      <p:pic>
        <p:nvPicPr>
          <p:cNvPr descr="devices_-06.png" id="703" name="Google Shape;703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94066" y="863288"/>
            <a:ext cx="755804" cy="5767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5.png" id="704" name="Google Shape;704;p1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06023" y="1112844"/>
            <a:ext cx="482858" cy="3896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8.png" id="705" name="Google Shape;705;p1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70670" y="1242737"/>
            <a:ext cx="157293" cy="26269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7.png" id="706" name="Google Shape;706;p1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85591" y="1079168"/>
            <a:ext cx="644590" cy="5080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707" name="Google Shape;707;p1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57848" y="863288"/>
            <a:ext cx="755804" cy="5767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.png" id="680" name="Google Shape;680;p1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762195" y="3396802"/>
            <a:ext cx="283781" cy="373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114"/>
          <p:cNvSpPr/>
          <p:nvPr/>
        </p:nvSpPr>
        <p:spPr>
          <a:xfrm>
            <a:off x="0" y="721200"/>
            <a:ext cx="2858700" cy="3701100"/>
          </a:xfrm>
          <a:prstGeom prst="homePlate">
            <a:avLst>
              <a:gd fmla="val 24750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3" name="Google Shape;713;p114"/>
          <p:cNvSpPr/>
          <p:nvPr/>
        </p:nvSpPr>
        <p:spPr>
          <a:xfrm rot="-5400000">
            <a:off x="612175" y="2230750"/>
            <a:ext cx="3514450" cy="673350"/>
          </a:xfrm>
          <a:custGeom>
            <a:rect b="b" l="l" r="r" t="t"/>
            <a:pathLst>
              <a:path extrusionOk="0" h="26934" w="140578">
                <a:moveTo>
                  <a:pt x="0" y="87"/>
                </a:moveTo>
                <a:lnTo>
                  <a:pt x="70202" y="26934"/>
                </a:lnTo>
                <a:lnTo>
                  <a:pt x="140578" y="0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14" name="Google Shape;714;p114"/>
          <p:cNvSpPr txBox="1"/>
          <p:nvPr>
            <p:ph idx="1" type="body"/>
          </p:nvPr>
        </p:nvSpPr>
        <p:spPr>
          <a:xfrm>
            <a:off x="3581400" y="533400"/>
            <a:ext cx="4876800" cy="43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 integrated suite of software that supports the services and distribution capabilities needed for e-distribution.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t/>
            </a:r>
            <a:endParaRPr b="0" i="0" sz="200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Liberator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Transformer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StreamLink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KeyMaster</a:t>
            </a:r>
            <a:endParaRPr b="0" i="0" sz="200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Deployment Framework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Management Console</a:t>
            </a:r>
            <a:endParaRPr b="0" i="0" sz="200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434"/>
              </a:spcBef>
              <a:spcAft>
                <a:spcPts val="0"/>
              </a:spcAft>
              <a:buNone/>
            </a:pPr>
            <a:r>
              <a:rPr lang="en-GB" sz="2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Integration APIs</a:t>
            </a:r>
            <a:endParaRPr sz="2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15" name="Google Shape;715;p114"/>
          <p:cNvSpPr txBox="1"/>
          <p:nvPr>
            <p:ph type="title"/>
          </p:nvPr>
        </p:nvSpPr>
        <p:spPr>
          <a:xfrm>
            <a:off x="-457200" y="1896000"/>
            <a:ext cx="2882100" cy="1304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 Caplin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Platform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716" name="Google Shape;716;p114"/>
          <p:cNvCxnSpPr/>
          <p:nvPr/>
        </p:nvCxnSpPr>
        <p:spPr>
          <a:xfrm>
            <a:off x="4953000" y="4559231"/>
            <a:ext cx="2133600" cy="0"/>
          </a:xfrm>
          <a:prstGeom prst="straightConnector1">
            <a:avLst/>
          </a:prstGeom>
          <a:noFill/>
          <a:ln cap="flat" cmpd="sng" w="38100">
            <a:solidFill>
              <a:srgbClr val="2B92B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7" name="Google Shape;717;p114"/>
          <p:cNvCxnSpPr/>
          <p:nvPr/>
        </p:nvCxnSpPr>
        <p:spPr>
          <a:xfrm>
            <a:off x="4762500" y="1658244"/>
            <a:ext cx="2514600" cy="0"/>
          </a:xfrm>
          <a:prstGeom prst="straightConnector1">
            <a:avLst/>
          </a:prstGeom>
          <a:noFill/>
          <a:ln cap="flat" cmpd="sng" w="9525">
            <a:solidFill>
              <a:srgbClr val="2B92B6"/>
            </a:solidFill>
            <a:prstDash val="dash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115"/>
          <p:cNvSpPr txBox="1"/>
          <p:nvPr>
            <p:ph idx="1" type="body"/>
          </p:nvPr>
        </p:nvSpPr>
        <p:spPr>
          <a:xfrm>
            <a:off x="614550" y="2413000"/>
            <a:ext cx="7921500" cy="9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0" lang="en-GB" sz="2400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 financial </a:t>
            </a:r>
            <a:r>
              <a:rPr lang="en-GB" sz="24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</a:t>
            </a:r>
            <a:r>
              <a:rPr b="0" i="0" lang="en-GB" sz="2400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nternet hub that delivers data and messages </a:t>
            </a:r>
            <a:endParaRPr b="0" i="0" sz="2400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0" lang="en-GB" sz="2400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real time to and from subscribers over any network</a:t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23" name="Google Shape;723;p115"/>
          <p:cNvSpPr/>
          <p:nvPr/>
        </p:nvSpPr>
        <p:spPr>
          <a:xfrm rot="5400000">
            <a:off x="3512700" y="-481100"/>
            <a:ext cx="2118600" cy="2742900"/>
          </a:xfrm>
          <a:prstGeom prst="homePlate">
            <a:avLst>
              <a:gd fmla="val 24750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115"/>
          <p:cNvSpPr txBox="1"/>
          <p:nvPr>
            <p:ph type="title"/>
          </p:nvPr>
        </p:nvSpPr>
        <p:spPr>
          <a:xfrm>
            <a:off x="3315480" y="168812"/>
            <a:ext cx="2562000" cy="11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Liberator</a:t>
            </a:r>
            <a:endParaRPr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25" name="Google Shape;725;p115"/>
          <p:cNvSpPr/>
          <p:nvPr/>
        </p:nvSpPr>
        <p:spPr>
          <a:xfrm>
            <a:off x="3273016" y="1337444"/>
            <a:ext cx="2604559" cy="499020"/>
          </a:xfrm>
          <a:custGeom>
            <a:rect b="b" l="l" r="r" t="t"/>
            <a:pathLst>
              <a:path extrusionOk="0" h="26934" w="140578">
                <a:moveTo>
                  <a:pt x="0" y="87"/>
                </a:moveTo>
                <a:lnTo>
                  <a:pt x="70202" y="26934"/>
                </a:lnTo>
                <a:lnTo>
                  <a:pt x="140578" y="0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26" name="Google Shape;726;p115"/>
          <p:cNvSpPr txBox="1"/>
          <p:nvPr/>
        </p:nvSpPr>
        <p:spPr>
          <a:xfrm>
            <a:off x="1915800" y="3715350"/>
            <a:ext cx="2362200" cy="96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 high performance </a:t>
            </a:r>
            <a:r>
              <a:rPr lang="en-GB" sz="24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web streaming</a:t>
            </a:r>
            <a:r>
              <a:rPr lang="en-GB" sz="24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server</a:t>
            </a:r>
            <a:endParaRPr>
              <a:solidFill>
                <a:srgbClr val="2B92B6"/>
              </a:solidFill>
            </a:endParaRPr>
          </a:p>
        </p:txBody>
      </p:sp>
      <p:cxnSp>
        <p:nvCxnSpPr>
          <p:cNvPr id="727" name="Google Shape;727;p115"/>
          <p:cNvCxnSpPr/>
          <p:nvPr/>
        </p:nvCxnSpPr>
        <p:spPr>
          <a:xfrm>
            <a:off x="1298700" y="2361200"/>
            <a:ext cx="6629400" cy="0"/>
          </a:xfrm>
          <a:prstGeom prst="straightConnector1">
            <a:avLst/>
          </a:prstGeom>
          <a:noFill/>
          <a:ln cap="flat" cmpd="sng" w="2857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8" name="Google Shape;728;p115"/>
          <p:cNvCxnSpPr/>
          <p:nvPr/>
        </p:nvCxnSpPr>
        <p:spPr>
          <a:xfrm>
            <a:off x="1451100" y="3351800"/>
            <a:ext cx="6324600" cy="0"/>
          </a:xfrm>
          <a:prstGeom prst="straightConnector1">
            <a:avLst/>
          </a:prstGeom>
          <a:noFill/>
          <a:ln cap="flat" cmpd="sng" w="2857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9" name="Google Shape;729;p115"/>
          <p:cNvSpPr txBox="1"/>
          <p:nvPr/>
        </p:nvSpPr>
        <p:spPr>
          <a:xfrm>
            <a:off x="5527800" y="3562950"/>
            <a:ext cx="2742900" cy="140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Implemented in C </a:t>
            </a:r>
            <a:endParaRPr sz="2400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rtl="0" algn="l">
              <a:spcBef>
                <a:spcPts val="56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and runs on Linux, Mac and Windows</a:t>
            </a:r>
            <a:endParaRPr>
              <a:solidFill>
                <a:srgbClr val="2B92B6"/>
              </a:solidFill>
            </a:endParaRPr>
          </a:p>
        </p:txBody>
      </p:sp>
      <p:sp>
        <p:nvSpPr>
          <p:cNvPr id="730" name="Google Shape;730;p115"/>
          <p:cNvSpPr txBox="1"/>
          <p:nvPr/>
        </p:nvSpPr>
        <p:spPr>
          <a:xfrm>
            <a:off x="1260600" y="3562950"/>
            <a:ext cx="5334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endParaRPr sz="7200">
              <a:solidFill>
                <a:srgbClr val="3D3D3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31" name="Google Shape;731;p115"/>
          <p:cNvSpPr txBox="1"/>
          <p:nvPr/>
        </p:nvSpPr>
        <p:spPr>
          <a:xfrm>
            <a:off x="4842000" y="3562950"/>
            <a:ext cx="5334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3D3D3B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2</a:t>
            </a:r>
            <a:endParaRPr sz="7200">
              <a:solidFill>
                <a:srgbClr val="3D3D3B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116"/>
          <p:cNvSpPr txBox="1"/>
          <p:nvPr>
            <p:ph idx="1" type="body"/>
          </p:nvPr>
        </p:nvSpPr>
        <p:spPr>
          <a:xfrm>
            <a:off x="1669050" y="3589975"/>
            <a:ext cx="27429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Transformer modules </a:t>
            </a:r>
            <a:endParaRPr b="0" i="0" sz="2400" u="none" cap="none" strike="noStrike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 C, Java, JS or Lua</a:t>
            </a:r>
            <a:endParaRPr sz="2400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37" name="Google Shape;737;p116"/>
          <p:cNvSpPr/>
          <p:nvPr/>
        </p:nvSpPr>
        <p:spPr>
          <a:xfrm rot="5400000">
            <a:off x="3512700" y="-481100"/>
            <a:ext cx="2118600" cy="2742900"/>
          </a:xfrm>
          <a:prstGeom prst="homePlate">
            <a:avLst>
              <a:gd fmla="val 24750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8" name="Google Shape;738;p116"/>
          <p:cNvSpPr txBox="1"/>
          <p:nvPr>
            <p:ph type="title"/>
          </p:nvPr>
        </p:nvSpPr>
        <p:spPr>
          <a:xfrm>
            <a:off x="3200400" y="168812"/>
            <a:ext cx="2743200" cy="1168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chemeClr val="lt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Transformer</a:t>
            </a:r>
            <a:endParaRPr>
              <a:solidFill>
                <a:schemeClr val="lt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39" name="Google Shape;739;p116"/>
          <p:cNvSpPr/>
          <p:nvPr/>
        </p:nvSpPr>
        <p:spPr>
          <a:xfrm>
            <a:off x="3273016" y="1337444"/>
            <a:ext cx="2604559" cy="499020"/>
          </a:xfrm>
          <a:custGeom>
            <a:rect b="b" l="l" r="r" t="t"/>
            <a:pathLst>
              <a:path extrusionOk="0" h="26934" w="140578">
                <a:moveTo>
                  <a:pt x="0" y="87"/>
                </a:moveTo>
                <a:lnTo>
                  <a:pt x="70202" y="26934"/>
                </a:lnTo>
                <a:lnTo>
                  <a:pt x="140578" y="0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40" name="Google Shape;740;p116"/>
          <p:cNvSpPr txBox="1"/>
          <p:nvPr>
            <p:ph idx="1" type="body"/>
          </p:nvPr>
        </p:nvSpPr>
        <p:spPr>
          <a:xfrm>
            <a:off x="1146000" y="2314750"/>
            <a:ext cx="68586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0" lang="en-GB" sz="2400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 event-driven, real-time data transformation </a:t>
            </a:r>
            <a:endParaRPr b="0" i="0" sz="2400" cap="none" strike="noStrike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0" lang="en-GB" sz="2400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engine optimised for web trading services</a:t>
            </a:r>
            <a:endParaRPr sz="2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741" name="Google Shape;741;p116"/>
          <p:cNvCxnSpPr/>
          <p:nvPr/>
        </p:nvCxnSpPr>
        <p:spPr>
          <a:xfrm>
            <a:off x="1849025" y="2285000"/>
            <a:ext cx="54534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42" name="Google Shape;742;p116"/>
          <p:cNvCxnSpPr/>
          <p:nvPr/>
        </p:nvCxnSpPr>
        <p:spPr>
          <a:xfrm>
            <a:off x="2066525" y="3200650"/>
            <a:ext cx="50184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43" name="Google Shape;743;p116"/>
          <p:cNvSpPr txBox="1"/>
          <p:nvPr>
            <p:ph idx="1" type="body"/>
          </p:nvPr>
        </p:nvSpPr>
        <p:spPr>
          <a:xfrm>
            <a:off x="5701175" y="3589975"/>
            <a:ext cx="2399100" cy="1408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FAB64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Implemented in C </a:t>
            </a:r>
            <a:endParaRPr b="0" i="0" sz="2400" u="none" cap="none" strike="noStrike">
              <a:solidFill>
                <a:srgbClr val="FAB64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FAB64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and runs on Linux, Mac and Windows</a:t>
            </a:r>
            <a:endParaRPr sz="2400">
              <a:solidFill>
                <a:srgbClr val="FAB64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44" name="Google Shape;744;p116"/>
          <p:cNvSpPr txBox="1"/>
          <p:nvPr/>
        </p:nvSpPr>
        <p:spPr>
          <a:xfrm>
            <a:off x="4981650" y="3476800"/>
            <a:ext cx="5334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FAB641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2</a:t>
            </a:r>
            <a:endParaRPr sz="7200">
              <a:solidFill>
                <a:srgbClr val="FAB641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745" name="Google Shape;745;p116"/>
          <p:cNvSpPr txBox="1"/>
          <p:nvPr/>
        </p:nvSpPr>
        <p:spPr>
          <a:xfrm>
            <a:off x="1051175" y="3477000"/>
            <a:ext cx="533400" cy="10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7200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</a:t>
            </a:r>
            <a:endParaRPr sz="7200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117"/>
          <p:cNvSpPr/>
          <p:nvPr/>
        </p:nvSpPr>
        <p:spPr>
          <a:xfrm>
            <a:off x="0" y="1694375"/>
            <a:ext cx="2910600" cy="155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1" name="Google Shape;751;p117"/>
          <p:cNvSpPr/>
          <p:nvPr/>
        </p:nvSpPr>
        <p:spPr>
          <a:xfrm>
            <a:off x="4212150" y="1170875"/>
            <a:ext cx="4074000" cy="4800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2" name="Google Shape;752;p117"/>
          <p:cNvSpPr/>
          <p:nvPr/>
        </p:nvSpPr>
        <p:spPr>
          <a:xfrm>
            <a:off x="4212525" y="1867349"/>
            <a:ext cx="4074000" cy="14478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753" name="Google Shape;753;p117"/>
          <p:cNvCxnSpPr/>
          <p:nvPr/>
        </p:nvCxnSpPr>
        <p:spPr>
          <a:xfrm>
            <a:off x="5434169" y="3906351"/>
            <a:ext cx="1500" cy="229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54" name="Google Shape;754;p117"/>
          <p:cNvCxnSpPr/>
          <p:nvPr/>
        </p:nvCxnSpPr>
        <p:spPr>
          <a:xfrm rot="-5400000">
            <a:off x="4262033" y="2577356"/>
            <a:ext cx="1171200" cy="5118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55" name="Google Shape;755;p117"/>
          <p:cNvCxnSpPr/>
          <p:nvPr/>
        </p:nvCxnSpPr>
        <p:spPr>
          <a:xfrm flipH="1" rot="-5400000">
            <a:off x="7084552" y="2585819"/>
            <a:ext cx="1174800" cy="498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56" name="Google Shape;756;p117"/>
          <p:cNvCxnSpPr/>
          <p:nvPr/>
        </p:nvCxnSpPr>
        <p:spPr>
          <a:xfrm>
            <a:off x="8161100" y="4385339"/>
            <a:ext cx="3162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757" name="Google Shape;757;p117"/>
          <p:cNvSpPr/>
          <p:nvPr/>
        </p:nvSpPr>
        <p:spPr>
          <a:xfrm>
            <a:off x="5101593" y="1249870"/>
            <a:ext cx="2319000" cy="3459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8" name="Google Shape;758;p117"/>
          <p:cNvSpPr/>
          <p:nvPr/>
        </p:nvSpPr>
        <p:spPr>
          <a:xfrm>
            <a:off x="5103624" y="1933052"/>
            <a:ext cx="2319000" cy="629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t" bIns="0" lIns="36000" spcFirstLastPara="1" rIns="36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59" name="Google Shape;759;p117"/>
          <p:cNvSpPr/>
          <p:nvPr/>
        </p:nvSpPr>
        <p:spPr>
          <a:xfrm>
            <a:off x="5103624" y="2618038"/>
            <a:ext cx="2319000" cy="629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t" bIns="327600" lIns="36000" spcFirstLastPara="1" rIns="36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Transformer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0" name="Google Shape;760;p117"/>
          <p:cNvSpPr/>
          <p:nvPr/>
        </p:nvSpPr>
        <p:spPr>
          <a:xfrm>
            <a:off x="4213794" y="3799151"/>
            <a:ext cx="7569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Trading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1" name="Google Shape;761;p117"/>
          <p:cNvSpPr/>
          <p:nvPr/>
        </p:nvSpPr>
        <p:spPr>
          <a:xfrm>
            <a:off x="589776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2" name="Google Shape;762;p117"/>
          <p:cNvSpPr/>
          <p:nvPr/>
        </p:nvSpPr>
        <p:spPr>
          <a:xfrm>
            <a:off x="672683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63" name="Google Shape;763;p117"/>
          <p:cNvSpPr/>
          <p:nvPr/>
        </p:nvSpPr>
        <p:spPr>
          <a:xfrm>
            <a:off x="755590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Permissioning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64" name="Google Shape;764;p117"/>
          <p:cNvCxnSpPr>
            <a:stCxn id="758" idx="2"/>
            <a:endCxn id="759" idx="0"/>
          </p:cNvCxnSpPr>
          <p:nvPr/>
        </p:nvCxnSpPr>
        <p:spPr>
          <a:xfrm>
            <a:off x="6263124" y="2562452"/>
            <a:ext cx="0" cy="55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765" name="Google Shape;765;p117"/>
          <p:cNvSpPr txBox="1"/>
          <p:nvPr/>
        </p:nvSpPr>
        <p:spPr>
          <a:xfrm>
            <a:off x="4350025" y="1260903"/>
            <a:ext cx="706200" cy="3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Platform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766" name="Google Shape;766;p117"/>
          <p:cNvCxnSpPr>
            <a:stCxn id="760" idx="2"/>
            <a:endCxn id="767" idx="0"/>
          </p:cNvCxnSpPr>
          <p:nvPr/>
        </p:nvCxnSpPr>
        <p:spPr>
          <a:xfrm flipH="1">
            <a:off x="4590144" y="3955151"/>
            <a:ext cx="2100" cy="180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68" name="Google Shape;768;p117"/>
          <p:cNvCxnSpPr>
            <a:stCxn id="761" idx="2"/>
            <a:endCxn id="769" idx="0"/>
          </p:cNvCxnSpPr>
          <p:nvPr/>
        </p:nvCxnSpPr>
        <p:spPr>
          <a:xfrm>
            <a:off x="6263162" y="3958017"/>
            <a:ext cx="0" cy="187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70" name="Google Shape;770;p117"/>
          <p:cNvCxnSpPr/>
          <p:nvPr/>
        </p:nvCxnSpPr>
        <p:spPr>
          <a:xfrm>
            <a:off x="7074445" y="3975824"/>
            <a:ext cx="300" cy="2010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71" name="Google Shape;771;p117"/>
          <p:cNvCxnSpPr/>
          <p:nvPr/>
        </p:nvCxnSpPr>
        <p:spPr>
          <a:xfrm flipH="1">
            <a:off x="7885027" y="3958099"/>
            <a:ext cx="300" cy="187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72" name="Google Shape;772;p117"/>
          <p:cNvCxnSpPr/>
          <p:nvPr/>
        </p:nvCxnSpPr>
        <p:spPr>
          <a:xfrm>
            <a:off x="7088130" y="3249649"/>
            <a:ext cx="3900" cy="172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73" name="Google Shape;773;p117"/>
          <p:cNvCxnSpPr>
            <a:stCxn id="759" idx="2"/>
          </p:cNvCxnSpPr>
          <p:nvPr/>
        </p:nvCxnSpPr>
        <p:spPr>
          <a:xfrm flipH="1">
            <a:off x="6262824" y="3247438"/>
            <a:ext cx="300" cy="175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774" name="Google Shape;774;p117"/>
          <p:cNvCxnSpPr/>
          <p:nvPr/>
        </p:nvCxnSpPr>
        <p:spPr>
          <a:xfrm>
            <a:off x="5432421" y="3247082"/>
            <a:ext cx="1200" cy="175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775" name="Google Shape;775;p117"/>
          <p:cNvSpPr txBox="1"/>
          <p:nvPr/>
        </p:nvSpPr>
        <p:spPr>
          <a:xfrm>
            <a:off x="4186407" y="4678357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Trading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6" name="Google Shape;776;p117"/>
          <p:cNvSpPr txBox="1"/>
          <p:nvPr/>
        </p:nvSpPr>
        <p:spPr>
          <a:xfrm>
            <a:off x="5047349" y="4678357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Pricing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7" name="Google Shape;777;p117"/>
          <p:cNvSpPr txBox="1"/>
          <p:nvPr/>
        </p:nvSpPr>
        <p:spPr>
          <a:xfrm>
            <a:off x="5843863" y="4711529"/>
            <a:ext cx="8640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Events and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notifications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8" name="Google Shape;778;p117"/>
          <p:cNvSpPr txBox="1"/>
          <p:nvPr/>
        </p:nvSpPr>
        <p:spPr>
          <a:xfrm>
            <a:off x="6718013" y="4687871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Historic data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79" name="Google Shape;779;p117"/>
          <p:cNvSpPr txBox="1"/>
          <p:nvPr/>
        </p:nvSpPr>
        <p:spPr>
          <a:xfrm>
            <a:off x="7400450" y="4680875"/>
            <a:ext cx="1041300" cy="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Permissioning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0" name="Google Shape;780;p117"/>
          <p:cNvSpPr txBox="1"/>
          <p:nvPr/>
        </p:nvSpPr>
        <p:spPr>
          <a:xfrm>
            <a:off x="8298882" y="4687871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User data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1" name="Google Shape;781;p117"/>
          <p:cNvSpPr/>
          <p:nvPr/>
        </p:nvSpPr>
        <p:spPr>
          <a:xfrm>
            <a:off x="6978853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2" name="Google Shape;782;p117"/>
          <p:cNvSpPr/>
          <p:nvPr/>
        </p:nvSpPr>
        <p:spPr>
          <a:xfrm>
            <a:off x="6527491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3" name="Google Shape;783;p117"/>
          <p:cNvSpPr/>
          <p:nvPr/>
        </p:nvSpPr>
        <p:spPr>
          <a:xfrm>
            <a:off x="6076128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Refiner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4" name="Google Shape;784;p117"/>
          <p:cNvSpPr/>
          <p:nvPr/>
        </p:nvSpPr>
        <p:spPr>
          <a:xfrm>
            <a:off x="5624766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Cluster 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5" name="Google Shape;785;p117"/>
          <p:cNvSpPr/>
          <p:nvPr/>
        </p:nvSpPr>
        <p:spPr>
          <a:xfrm>
            <a:off x="6978853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Perms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6" name="Google Shape;786;p117"/>
          <p:cNvSpPr/>
          <p:nvPr/>
        </p:nvSpPr>
        <p:spPr>
          <a:xfrm>
            <a:off x="6527491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Export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7" name="Google Shape;787;p117"/>
          <p:cNvSpPr/>
          <p:nvPr/>
        </p:nvSpPr>
        <p:spPr>
          <a:xfrm>
            <a:off x="6076128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Conflation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8" name="Google Shape;788;p117"/>
          <p:cNvSpPr/>
          <p:nvPr/>
        </p:nvSpPr>
        <p:spPr>
          <a:xfrm>
            <a:off x="5173402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Streaming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9" name="Google Shape;789;p117"/>
          <p:cNvSpPr/>
          <p:nvPr/>
        </p:nvSpPr>
        <p:spPr>
          <a:xfrm>
            <a:off x="5624766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HTTP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0" name="Google Shape;790;p117"/>
          <p:cNvSpPr/>
          <p:nvPr/>
        </p:nvSpPr>
        <p:spPr>
          <a:xfrm>
            <a:off x="5173976" y="2849482"/>
            <a:ext cx="378300" cy="1170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Trans API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1" name="Google Shape;791;p117"/>
          <p:cNvSpPr/>
          <p:nvPr/>
        </p:nvSpPr>
        <p:spPr>
          <a:xfrm>
            <a:off x="5174426" y="2980499"/>
            <a:ext cx="378300" cy="2109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Custom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2" name="Google Shape;792;p117"/>
          <p:cNvSpPr/>
          <p:nvPr/>
        </p:nvSpPr>
        <p:spPr>
          <a:xfrm>
            <a:off x="4213100" y="3418857"/>
            <a:ext cx="7572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3" name="Google Shape;793;p117"/>
          <p:cNvSpPr/>
          <p:nvPr/>
        </p:nvSpPr>
        <p:spPr>
          <a:xfrm>
            <a:off x="4213100" y="3607173"/>
            <a:ext cx="7572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Trading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4" name="Google Shape;794;p117"/>
          <p:cNvSpPr/>
          <p:nvPr/>
        </p:nvSpPr>
        <p:spPr>
          <a:xfrm>
            <a:off x="7555323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5" name="Google Shape;795;p117"/>
          <p:cNvSpPr/>
          <p:nvPr/>
        </p:nvSpPr>
        <p:spPr>
          <a:xfrm>
            <a:off x="7555323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Permissioning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6" name="Google Shape;796;p117"/>
          <p:cNvSpPr/>
          <p:nvPr/>
        </p:nvSpPr>
        <p:spPr>
          <a:xfrm>
            <a:off x="5067908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7" name="Google Shape;797;p117"/>
          <p:cNvSpPr/>
          <p:nvPr/>
        </p:nvSpPr>
        <p:spPr>
          <a:xfrm>
            <a:off x="5897046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8" name="Google Shape;798;p117"/>
          <p:cNvSpPr/>
          <p:nvPr/>
        </p:nvSpPr>
        <p:spPr>
          <a:xfrm>
            <a:off x="5897046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9" name="Google Shape;799;p117"/>
          <p:cNvSpPr/>
          <p:nvPr/>
        </p:nvSpPr>
        <p:spPr>
          <a:xfrm>
            <a:off x="6726185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0" name="Google Shape;800;p117"/>
          <p:cNvSpPr/>
          <p:nvPr/>
        </p:nvSpPr>
        <p:spPr>
          <a:xfrm>
            <a:off x="6726185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01" name="Google Shape;801;p117"/>
          <p:cNvSpPr/>
          <p:nvPr/>
        </p:nvSpPr>
        <p:spPr>
          <a:xfrm rot="-5400000">
            <a:off x="7531990" y="2735776"/>
            <a:ext cx="2166300" cy="254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Management Console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802" name="Google Shape;802;p117"/>
          <p:cNvCxnSpPr/>
          <p:nvPr/>
        </p:nvCxnSpPr>
        <p:spPr>
          <a:xfrm>
            <a:off x="8286805" y="3682846"/>
            <a:ext cx="199500" cy="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803" name="Google Shape;803;p117"/>
          <p:cNvCxnSpPr/>
          <p:nvPr/>
        </p:nvCxnSpPr>
        <p:spPr>
          <a:xfrm>
            <a:off x="8287860" y="2931930"/>
            <a:ext cx="196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804" name="Google Shape;804;p117"/>
          <p:cNvCxnSpPr/>
          <p:nvPr/>
        </p:nvCxnSpPr>
        <p:spPr>
          <a:xfrm>
            <a:off x="8287860" y="2098181"/>
            <a:ext cx="1986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805" name="Google Shape;805;p117"/>
          <p:cNvSpPr txBox="1"/>
          <p:nvPr/>
        </p:nvSpPr>
        <p:spPr>
          <a:xfrm>
            <a:off x="4209811" y="1669114"/>
            <a:ext cx="4070700" cy="180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I    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endParaRPr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806" name="Google Shape;806;p117"/>
          <p:cNvSpPr/>
          <p:nvPr/>
        </p:nvSpPr>
        <p:spPr>
          <a:xfrm>
            <a:off x="5068967" y="3799151"/>
            <a:ext cx="7305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Pricing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807" name="Google Shape;807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2312" y="4180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08" name="Google Shape;808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9199" y="4180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09" name="Google Shape;809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3799" y="4164124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10" name="Google Shape;810;p1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4962" y="4164124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.png" id="811" name="Google Shape;811;p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5395" y="4164127"/>
            <a:ext cx="283781" cy="3734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.png" id="812" name="Google Shape;812;p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06571" y="4141377"/>
            <a:ext cx="283781" cy="3734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813" name="Google Shape;813;p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16438" y="220870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5.png" id="814" name="Google Shape;814;p1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44525" y="523225"/>
            <a:ext cx="585025" cy="472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8.png" id="815" name="Google Shape;815;p1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59375" y="680599"/>
            <a:ext cx="190575" cy="318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7.png" id="816" name="Google Shape;816;p1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87025" y="482424"/>
            <a:ext cx="780977" cy="615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817" name="Google Shape;817;p1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2985" y="220870"/>
            <a:ext cx="915722" cy="698816"/>
          </a:xfrm>
          <a:prstGeom prst="rect">
            <a:avLst/>
          </a:prstGeom>
          <a:noFill/>
          <a:ln>
            <a:noFill/>
          </a:ln>
        </p:spPr>
      </p:pic>
      <p:sp>
        <p:nvSpPr>
          <p:cNvPr id="818" name="Google Shape;818;p117"/>
          <p:cNvSpPr txBox="1"/>
          <p:nvPr/>
        </p:nvSpPr>
        <p:spPr>
          <a:xfrm>
            <a:off x="350675" y="1694375"/>
            <a:ext cx="27060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Inside </a:t>
            </a:r>
            <a:endParaRPr sz="3000"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 Caplin Platform</a:t>
            </a:r>
            <a:endParaRPr sz="3000"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11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Features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119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Platform Features</a:t>
            </a:r>
            <a:endParaRPr i="0" sz="4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9" name="Google Shape;829;p119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Web streaming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Low latency messaging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Throttling and batching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Single</a:t>
            </a:r>
            <a:r>
              <a:rPr lang="en-GB"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sign</a:t>
            </a:r>
            <a:r>
              <a:rPr lang="en-GB">
                <a:latin typeface="Roboto"/>
                <a:ea typeface="Roboto"/>
                <a:cs typeface="Roboto"/>
                <a:sym typeface="Roboto"/>
              </a:rPr>
              <a:t>-</a:t>
            </a: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 integration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Automatic failover and load balan</a:t>
            </a:r>
            <a:r>
              <a:rPr lang="en-GB">
                <a:latin typeface="Roboto"/>
                <a:ea typeface="Roboto"/>
                <a:cs typeface="Roboto"/>
                <a:sym typeface="Roboto"/>
              </a:rPr>
              <a:t>cing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120"/>
          <p:cNvSpPr/>
          <p:nvPr/>
        </p:nvSpPr>
        <p:spPr>
          <a:xfrm>
            <a:off x="0" y="315600"/>
            <a:ext cx="2832000" cy="60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5" name="Google Shape;835;p120"/>
          <p:cNvSpPr/>
          <p:nvPr/>
        </p:nvSpPr>
        <p:spPr>
          <a:xfrm>
            <a:off x="3065038" y="3054863"/>
            <a:ext cx="1380900" cy="895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Font typeface="Arial"/>
              <a:buNone/>
            </a:pPr>
            <a:r>
              <a:rPr lang="en-GB" sz="1000">
                <a:solidFill>
                  <a:srgbClr val="BFBFBF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36" name="Google Shape;836;p120"/>
          <p:cNvSpPr txBox="1"/>
          <p:nvPr>
            <p:ph idx="4294967295" type="title"/>
          </p:nvPr>
        </p:nvSpPr>
        <p:spPr>
          <a:xfrm>
            <a:off x="399675" y="315600"/>
            <a:ext cx="2432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b="0" i="0" lang="en-GB" sz="3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Client Failover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837" name="Google Shape;837;p120"/>
          <p:cNvCxnSpPr>
            <a:stCxn id="838" idx="3"/>
            <a:endCxn id="839" idx="0"/>
          </p:cNvCxnSpPr>
          <p:nvPr/>
        </p:nvCxnSpPr>
        <p:spPr>
          <a:xfrm>
            <a:off x="4435168" y="1274089"/>
            <a:ext cx="831600" cy="3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40" name="Google Shape;840;p120"/>
          <p:cNvCxnSpPr>
            <a:stCxn id="841" idx="3"/>
            <a:endCxn id="842" idx="1"/>
          </p:cNvCxnSpPr>
          <p:nvPr/>
        </p:nvCxnSpPr>
        <p:spPr>
          <a:xfrm flipH="1" rot="10800000">
            <a:off x="6655093" y="1275424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43" name="Google Shape;843;p120"/>
          <p:cNvCxnSpPr>
            <a:stCxn id="844" idx="3"/>
            <a:endCxn id="845" idx="0"/>
          </p:cNvCxnSpPr>
          <p:nvPr/>
        </p:nvCxnSpPr>
        <p:spPr>
          <a:xfrm>
            <a:off x="4435167" y="2292072"/>
            <a:ext cx="832200" cy="9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46" name="Google Shape;846;p120"/>
          <p:cNvCxnSpPr>
            <a:stCxn id="847" idx="3"/>
            <a:endCxn id="848" idx="1"/>
          </p:cNvCxnSpPr>
          <p:nvPr/>
        </p:nvCxnSpPr>
        <p:spPr>
          <a:xfrm flipH="1" rot="10800000">
            <a:off x="6655573" y="2290673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49" name="Google Shape;849;p120"/>
          <p:cNvCxnSpPr/>
          <p:nvPr/>
        </p:nvCxnSpPr>
        <p:spPr>
          <a:xfrm>
            <a:off x="4435475" y="1348998"/>
            <a:ext cx="834900" cy="895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50" name="Google Shape;850;p120"/>
          <p:cNvCxnSpPr/>
          <p:nvPr/>
        </p:nvCxnSpPr>
        <p:spPr>
          <a:xfrm flipH="1" rot="10800000">
            <a:off x="4435475" y="1364747"/>
            <a:ext cx="831900" cy="879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51" name="Google Shape;851;p120"/>
          <p:cNvCxnSpPr>
            <a:stCxn id="852" idx="2"/>
            <a:endCxn id="838" idx="1"/>
          </p:cNvCxnSpPr>
          <p:nvPr/>
        </p:nvCxnSpPr>
        <p:spPr>
          <a:xfrm flipH="1" rot="10800000">
            <a:off x="2169262" y="1274117"/>
            <a:ext cx="885000" cy="502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53" name="Google Shape;853;p120"/>
          <p:cNvCxnSpPr>
            <a:stCxn id="854" idx="3"/>
            <a:endCxn id="855" idx="1"/>
          </p:cNvCxnSpPr>
          <p:nvPr/>
        </p:nvCxnSpPr>
        <p:spPr>
          <a:xfrm flipH="1" rot="10800000">
            <a:off x="6651243" y="3514860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56" name="Google Shape;856;p120"/>
          <p:cNvCxnSpPr>
            <a:stCxn id="857" idx="3"/>
            <a:endCxn id="858" idx="0"/>
          </p:cNvCxnSpPr>
          <p:nvPr/>
        </p:nvCxnSpPr>
        <p:spPr>
          <a:xfrm>
            <a:off x="4435551" y="4532280"/>
            <a:ext cx="8280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59" name="Google Shape;859;p120"/>
          <p:cNvCxnSpPr>
            <a:stCxn id="860" idx="3"/>
            <a:endCxn id="861" idx="1"/>
          </p:cNvCxnSpPr>
          <p:nvPr/>
        </p:nvCxnSpPr>
        <p:spPr>
          <a:xfrm flipH="1" rot="10800000">
            <a:off x="6651723" y="4530110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62" name="Google Shape;862;p120"/>
          <p:cNvCxnSpPr>
            <a:stCxn id="863" idx="2"/>
            <a:endCxn id="857" idx="1"/>
          </p:cNvCxnSpPr>
          <p:nvPr/>
        </p:nvCxnSpPr>
        <p:spPr>
          <a:xfrm>
            <a:off x="2172626" y="4019168"/>
            <a:ext cx="882000" cy="513000"/>
          </a:xfrm>
          <a:prstGeom prst="straightConnector1">
            <a:avLst/>
          </a:prstGeom>
          <a:noFill/>
          <a:ln cap="flat" cmpd="sng" w="9525">
            <a:solidFill>
              <a:srgbClr val="3B8935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64" name="Google Shape;864;p120"/>
          <p:cNvCxnSpPr/>
          <p:nvPr/>
        </p:nvCxnSpPr>
        <p:spPr>
          <a:xfrm flipH="1" rot="10800000">
            <a:off x="4435858" y="3625375"/>
            <a:ext cx="828600" cy="825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865" name="Google Shape;865;p120"/>
          <p:cNvSpPr/>
          <p:nvPr/>
        </p:nvSpPr>
        <p:spPr>
          <a:xfrm>
            <a:off x="3054297" y="825325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6" name="Google Shape;866;p120"/>
          <p:cNvSpPr txBox="1"/>
          <p:nvPr/>
        </p:nvSpPr>
        <p:spPr>
          <a:xfrm>
            <a:off x="3357419" y="1129220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7" name="Google Shape;867;p120"/>
          <p:cNvSpPr/>
          <p:nvPr/>
        </p:nvSpPr>
        <p:spPr>
          <a:xfrm>
            <a:off x="3065060" y="1784238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8" name="Google Shape;868;p120"/>
          <p:cNvSpPr txBox="1"/>
          <p:nvPr/>
        </p:nvSpPr>
        <p:spPr>
          <a:xfrm>
            <a:off x="3368182" y="2088133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69" name="Google Shape;869;p120"/>
          <p:cNvSpPr/>
          <p:nvPr/>
        </p:nvSpPr>
        <p:spPr>
          <a:xfrm>
            <a:off x="3064285" y="4019175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0" name="Google Shape;870;p120"/>
          <p:cNvSpPr txBox="1"/>
          <p:nvPr/>
        </p:nvSpPr>
        <p:spPr>
          <a:xfrm>
            <a:off x="3367407" y="4323070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1" name="Google Shape;871;p120"/>
          <p:cNvSpPr/>
          <p:nvPr/>
        </p:nvSpPr>
        <p:spPr>
          <a:xfrm>
            <a:off x="4081180" y="3625471"/>
            <a:ext cx="354000" cy="333000"/>
          </a:xfrm>
          <a:prstGeom prst="mathMultiply">
            <a:avLst>
              <a:gd fmla="val 23520" name="adj1"/>
            </a:avLst>
          </a:prstGeom>
          <a:solidFill>
            <a:srgbClr val="7F7F7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2" name="Google Shape;872;p120"/>
          <p:cNvSpPr/>
          <p:nvPr/>
        </p:nvSpPr>
        <p:spPr>
          <a:xfrm>
            <a:off x="5582850" y="830574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3" name="Google Shape;873;p120"/>
          <p:cNvSpPr/>
          <p:nvPr/>
        </p:nvSpPr>
        <p:spPr>
          <a:xfrm rot="-5400000">
            <a:off x="4962894" y="1134118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4" name="Google Shape;874;p120"/>
          <p:cNvSpPr/>
          <p:nvPr/>
        </p:nvSpPr>
        <p:spPr>
          <a:xfrm>
            <a:off x="5583330" y="1845823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5" name="Google Shape;875;p120"/>
          <p:cNvSpPr/>
          <p:nvPr/>
        </p:nvSpPr>
        <p:spPr>
          <a:xfrm rot="-5400000">
            <a:off x="4963374" y="2149367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6" name="Google Shape;876;p120"/>
          <p:cNvSpPr/>
          <p:nvPr/>
        </p:nvSpPr>
        <p:spPr>
          <a:xfrm>
            <a:off x="5581250" y="3062512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7" name="Google Shape;877;p120"/>
          <p:cNvSpPr/>
          <p:nvPr/>
        </p:nvSpPr>
        <p:spPr>
          <a:xfrm rot="-5400000">
            <a:off x="4961294" y="3366055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8" name="Google Shape;878;p120"/>
          <p:cNvSpPr/>
          <p:nvPr/>
        </p:nvSpPr>
        <p:spPr>
          <a:xfrm>
            <a:off x="5581730" y="4077761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79" name="Google Shape;879;p120"/>
          <p:cNvSpPr/>
          <p:nvPr/>
        </p:nvSpPr>
        <p:spPr>
          <a:xfrm rot="-5400000">
            <a:off x="4961774" y="4381305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880" name="Google Shape;880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8067" y="884455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81" name="Google Shape;881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8067" y="1899717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82" name="Google Shape;882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8067" y="3122530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883" name="Google Shape;883;p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38067" y="4140242"/>
            <a:ext cx="757672" cy="590493"/>
          </a:xfrm>
          <a:prstGeom prst="rect">
            <a:avLst/>
          </a:prstGeom>
          <a:noFill/>
          <a:ln>
            <a:noFill/>
          </a:ln>
        </p:spPr>
      </p:pic>
      <p:sp>
        <p:nvSpPr>
          <p:cNvPr id="884" name="Google Shape;884;p120"/>
          <p:cNvSpPr/>
          <p:nvPr/>
        </p:nvSpPr>
        <p:spPr>
          <a:xfrm rot="-5400000">
            <a:off x="1576762" y="1633329"/>
            <a:ext cx="898200" cy="2871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5" name="Google Shape;885;p120"/>
          <p:cNvSpPr txBox="1"/>
          <p:nvPr/>
        </p:nvSpPr>
        <p:spPr>
          <a:xfrm>
            <a:off x="699262" y="2262231"/>
            <a:ext cx="1228500" cy="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Client application</a:t>
            </a:r>
            <a:endParaRPr/>
          </a:p>
        </p:txBody>
      </p:sp>
      <p:sp>
        <p:nvSpPr>
          <p:cNvPr id="886" name="Google Shape;886;p120"/>
          <p:cNvSpPr/>
          <p:nvPr/>
        </p:nvSpPr>
        <p:spPr>
          <a:xfrm rot="-5400000">
            <a:off x="1579187" y="3884295"/>
            <a:ext cx="898200" cy="2871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87" name="Google Shape;887;p120"/>
          <p:cNvSpPr txBox="1"/>
          <p:nvPr/>
        </p:nvSpPr>
        <p:spPr>
          <a:xfrm>
            <a:off x="703495" y="4510498"/>
            <a:ext cx="1228500" cy="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Client application</a:t>
            </a:r>
            <a:endParaRPr/>
          </a:p>
        </p:txBody>
      </p:sp>
      <p:pic>
        <p:nvPicPr>
          <p:cNvPr descr="devices_-06.png" id="888" name="Google Shape;888;p1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813" y="1311033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889" name="Google Shape;889;p1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813" y="3530183"/>
            <a:ext cx="915722" cy="6988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893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p121"/>
          <p:cNvSpPr/>
          <p:nvPr/>
        </p:nvSpPr>
        <p:spPr>
          <a:xfrm rot="-5400000">
            <a:off x="1576762" y="1633329"/>
            <a:ext cx="898200" cy="2871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5" name="Google Shape;895;p121"/>
          <p:cNvSpPr/>
          <p:nvPr/>
        </p:nvSpPr>
        <p:spPr>
          <a:xfrm>
            <a:off x="5582850" y="830574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96" name="Google Shape;896;p121"/>
          <p:cNvSpPr/>
          <p:nvPr/>
        </p:nvSpPr>
        <p:spPr>
          <a:xfrm rot="-5400000">
            <a:off x="4962894" y="1134118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897" name="Google Shape;897;p121"/>
          <p:cNvCxnSpPr>
            <a:stCxn id="898" idx="3"/>
            <a:endCxn id="896" idx="0"/>
          </p:cNvCxnSpPr>
          <p:nvPr/>
        </p:nvCxnSpPr>
        <p:spPr>
          <a:xfrm>
            <a:off x="4435197" y="1274125"/>
            <a:ext cx="831600" cy="3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899" name="Google Shape;899;p121"/>
          <p:cNvCxnSpPr>
            <a:stCxn id="895" idx="3"/>
            <a:endCxn id="900" idx="1"/>
          </p:cNvCxnSpPr>
          <p:nvPr/>
        </p:nvCxnSpPr>
        <p:spPr>
          <a:xfrm flipH="1" rot="10800000">
            <a:off x="6655050" y="1275474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901" name="Google Shape;901;p121"/>
          <p:cNvSpPr/>
          <p:nvPr/>
        </p:nvSpPr>
        <p:spPr>
          <a:xfrm>
            <a:off x="5583330" y="1845823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2" name="Google Shape;902;p121"/>
          <p:cNvSpPr/>
          <p:nvPr/>
        </p:nvSpPr>
        <p:spPr>
          <a:xfrm rot="-5400000">
            <a:off x="4963374" y="2149367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03" name="Google Shape;903;p121"/>
          <p:cNvCxnSpPr>
            <a:stCxn id="904" idx="3"/>
            <a:endCxn id="902" idx="0"/>
          </p:cNvCxnSpPr>
          <p:nvPr/>
        </p:nvCxnSpPr>
        <p:spPr>
          <a:xfrm>
            <a:off x="4435196" y="2292110"/>
            <a:ext cx="832200" cy="9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905" name="Google Shape;905;p121"/>
          <p:cNvCxnSpPr>
            <a:stCxn id="901" idx="3"/>
            <a:endCxn id="906" idx="1"/>
          </p:cNvCxnSpPr>
          <p:nvPr/>
        </p:nvCxnSpPr>
        <p:spPr>
          <a:xfrm flipH="1" rot="10800000">
            <a:off x="6655530" y="2290723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907" name="Google Shape;907;p121"/>
          <p:cNvCxnSpPr/>
          <p:nvPr/>
        </p:nvCxnSpPr>
        <p:spPr>
          <a:xfrm>
            <a:off x="4435475" y="1348998"/>
            <a:ext cx="834900" cy="895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908" name="Google Shape;908;p121"/>
          <p:cNvCxnSpPr/>
          <p:nvPr/>
        </p:nvCxnSpPr>
        <p:spPr>
          <a:xfrm flipH="1" rot="10800000">
            <a:off x="4435475" y="1364747"/>
            <a:ext cx="831900" cy="879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898" name="Google Shape;898;p121"/>
          <p:cNvSpPr/>
          <p:nvPr/>
        </p:nvSpPr>
        <p:spPr>
          <a:xfrm>
            <a:off x="3054297" y="825325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09" name="Google Shape;909;p121"/>
          <p:cNvSpPr txBox="1"/>
          <p:nvPr/>
        </p:nvSpPr>
        <p:spPr>
          <a:xfrm>
            <a:off x="3357419" y="1129220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4" name="Google Shape;904;p121"/>
          <p:cNvSpPr/>
          <p:nvPr/>
        </p:nvSpPr>
        <p:spPr>
          <a:xfrm>
            <a:off x="3054296" y="1843310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0" name="Google Shape;910;p121"/>
          <p:cNvSpPr txBox="1"/>
          <p:nvPr/>
        </p:nvSpPr>
        <p:spPr>
          <a:xfrm>
            <a:off x="3357417" y="2147205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11" name="Google Shape;911;p121"/>
          <p:cNvCxnSpPr>
            <a:stCxn id="894" idx="2"/>
            <a:endCxn id="898" idx="1"/>
          </p:cNvCxnSpPr>
          <p:nvPr/>
        </p:nvCxnSpPr>
        <p:spPr>
          <a:xfrm flipH="1" rot="10800000">
            <a:off x="2169412" y="1274079"/>
            <a:ext cx="885000" cy="502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912" name="Google Shape;912;p121"/>
          <p:cNvSpPr txBox="1"/>
          <p:nvPr/>
        </p:nvSpPr>
        <p:spPr>
          <a:xfrm>
            <a:off x="699262" y="2262231"/>
            <a:ext cx="1228500" cy="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Client application</a:t>
            </a:r>
            <a:endParaRPr/>
          </a:p>
        </p:txBody>
      </p:sp>
      <p:cxnSp>
        <p:nvCxnSpPr>
          <p:cNvPr id="913" name="Google Shape;913;p121"/>
          <p:cNvCxnSpPr/>
          <p:nvPr/>
        </p:nvCxnSpPr>
        <p:spPr>
          <a:xfrm>
            <a:off x="4431242" y="3606789"/>
            <a:ext cx="838200" cy="850800"/>
          </a:xfrm>
          <a:prstGeom prst="straightConnector1">
            <a:avLst/>
          </a:prstGeom>
          <a:noFill/>
          <a:ln cap="flat" cmpd="sng" w="9525">
            <a:solidFill>
              <a:srgbClr val="78AA6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914" name="Google Shape;914;p121"/>
          <p:cNvSpPr/>
          <p:nvPr/>
        </p:nvSpPr>
        <p:spPr>
          <a:xfrm rot="-5400000">
            <a:off x="1579187" y="3884295"/>
            <a:ext cx="898200" cy="2871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5" name="Google Shape;915;p121"/>
          <p:cNvSpPr/>
          <p:nvPr/>
        </p:nvSpPr>
        <p:spPr>
          <a:xfrm>
            <a:off x="5585275" y="3081539"/>
            <a:ext cx="1072200" cy="8952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BFBFB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6" name="Google Shape;916;p121"/>
          <p:cNvSpPr/>
          <p:nvPr/>
        </p:nvSpPr>
        <p:spPr>
          <a:xfrm rot="-5400000">
            <a:off x="4965319" y="3385083"/>
            <a:ext cx="894900" cy="287100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FBFB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BFBFB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7" name="Google Shape;917;p121"/>
          <p:cNvSpPr/>
          <p:nvPr/>
        </p:nvSpPr>
        <p:spPr>
          <a:xfrm>
            <a:off x="5585755" y="4096787"/>
            <a:ext cx="1072200" cy="8952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Adapter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8" name="Google Shape;918;p121"/>
          <p:cNvSpPr/>
          <p:nvPr/>
        </p:nvSpPr>
        <p:spPr>
          <a:xfrm rot="-5400000">
            <a:off x="4965799" y="4400332"/>
            <a:ext cx="894900" cy="287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19" name="Google Shape;919;p121"/>
          <p:cNvCxnSpPr>
            <a:stCxn id="920" idx="3"/>
            <a:endCxn id="918" idx="0"/>
          </p:cNvCxnSpPr>
          <p:nvPr/>
        </p:nvCxnSpPr>
        <p:spPr>
          <a:xfrm>
            <a:off x="4430964" y="4540376"/>
            <a:ext cx="838800" cy="3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cxnSp>
        <p:nvCxnSpPr>
          <p:cNvPr id="921" name="Google Shape;921;p121"/>
          <p:cNvCxnSpPr>
            <a:stCxn id="917" idx="3"/>
            <a:endCxn id="922" idx="1"/>
          </p:cNvCxnSpPr>
          <p:nvPr/>
        </p:nvCxnSpPr>
        <p:spPr>
          <a:xfrm flipH="1" rot="10800000">
            <a:off x="6657955" y="4530587"/>
            <a:ext cx="767700" cy="13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923" name="Google Shape;923;p121"/>
          <p:cNvSpPr/>
          <p:nvPr/>
        </p:nvSpPr>
        <p:spPr>
          <a:xfrm>
            <a:off x="6314717" y="3635721"/>
            <a:ext cx="354000" cy="333000"/>
          </a:xfrm>
          <a:prstGeom prst="mathMultiply">
            <a:avLst>
              <a:gd fmla="val 23520" name="adj1"/>
            </a:avLst>
          </a:prstGeom>
          <a:solidFill>
            <a:srgbClr val="7F7F7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4" name="Google Shape;924;p121"/>
          <p:cNvSpPr/>
          <p:nvPr/>
        </p:nvSpPr>
        <p:spPr>
          <a:xfrm>
            <a:off x="3050063" y="3081289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5" name="Google Shape;925;p121"/>
          <p:cNvSpPr txBox="1"/>
          <p:nvPr/>
        </p:nvSpPr>
        <p:spPr>
          <a:xfrm>
            <a:off x="3353185" y="3385182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20" name="Google Shape;920;p121"/>
          <p:cNvSpPr/>
          <p:nvPr/>
        </p:nvSpPr>
        <p:spPr>
          <a:xfrm>
            <a:off x="3050064" y="4091576"/>
            <a:ext cx="1380900" cy="8976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6" name="Google Shape;926;p121"/>
          <p:cNvSpPr txBox="1"/>
          <p:nvPr/>
        </p:nvSpPr>
        <p:spPr>
          <a:xfrm>
            <a:off x="3353185" y="4395471"/>
            <a:ext cx="82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0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Arial"/>
              <a:buNone/>
            </a:pPr>
            <a:r>
              <a:rPr i="0" lang="en-GB" sz="12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27" name="Google Shape;927;p121"/>
          <p:cNvCxnSpPr>
            <a:stCxn id="914" idx="2"/>
            <a:endCxn id="924" idx="1"/>
          </p:cNvCxnSpPr>
          <p:nvPr/>
        </p:nvCxnSpPr>
        <p:spPr>
          <a:xfrm flipH="1" rot="10800000">
            <a:off x="2171837" y="3530145"/>
            <a:ext cx="878100" cy="497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sp>
        <p:nvSpPr>
          <p:cNvPr id="928" name="Google Shape;928;p121"/>
          <p:cNvSpPr txBox="1"/>
          <p:nvPr/>
        </p:nvSpPr>
        <p:spPr>
          <a:xfrm>
            <a:off x="703495" y="4510498"/>
            <a:ext cx="1228500" cy="2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rPr>
              <a:t>Client application</a:t>
            </a:r>
            <a:endParaRPr/>
          </a:p>
        </p:txBody>
      </p:sp>
      <p:pic>
        <p:nvPicPr>
          <p:cNvPr descr="Servers.png" id="929" name="Google Shape;929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7192" y="899530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930" name="Google Shape;930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7192" y="1914792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931" name="Google Shape;931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7192" y="3136392"/>
            <a:ext cx="757672" cy="59049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932" name="Google Shape;932;p1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27192" y="4155317"/>
            <a:ext cx="757672" cy="5904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933" name="Google Shape;933;p121"/>
          <p:cNvCxnSpPr/>
          <p:nvPr/>
        </p:nvCxnSpPr>
        <p:spPr>
          <a:xfrm flipH="1" rot="10800000">
            <a:off x="6648723" y="3513636"/>
            <a:ext cx="778500" cy="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lg" w="lg" type="triangle"/>
          </a:ln>
        </p:spPr>
      </p:cxnSp>
      <p:pic>
        <p:nvPicPr>
          <p:cNvPr descr="devices_-06.png" id="934" name="Google Shape;934;p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813" y="1311033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935" name="Google Shape;935;p1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8813" y="3530183"/>
            <a:ext cx="915722" cy="698816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121"/>
          <p:cNvSpPr/>
          <p:nvPr/>
        </p:nvSpPr>
        <p:spPr>
          <a:xfrm>
            <a:off x="0" y="315600"/>
            <a:ext cx="2867100" cy="603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7" name="Google Shape;937;p121"/>
          <p:cNvSpPr txBox="1"/>
          <p:nvPr>
            <p:ph idx="4294967295" type="title"/>
          </p:nvPr>
        </p:nvSpPr>
        <p:spPr>
          <a:xfrm>
            <a:off x="434425" y="315600"/>
            <a:ext cx="24960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Server</a:t>
            </a:r>
            <a:r>
              <a:rPr b="0" i="0" lang="en-GB" sz="3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Failover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1" name="Shape 9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" name="Google Shape;942;p12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Features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43" name="Google Shape;943;p122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Caching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Lists, filtering and sorting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lang="en-GB" sz="2400">
                <a:latin typeface="Roboto"/>
                <a:ea typeface="Roboto"/>
                <a:cs typeface="Roboto"/>
                <a:sym typeface="Roboto"/>
              </a:rPr>
              <a:t>Data types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Normalization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Active subscriptions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Permissioning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Monitoring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Services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105"/>
          <p:cNvSpPr txBox="1"/>
          <p:nvPr>
            <p:ph idx="1" type="body"/>
          </p:nvPr>
        </p:nvSpPr>
        <p:spPr>
          <a:xfrm>
            <a:off x="5081725" y="3628438"/>
            <a:ext cx="1980600" cy="7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chemeClr val="accent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Developing with</a:t>
            </a:r>
            <a:r>
              <a:rPr lang="en-GB" sz="2000">
                <a:solidFill>
                  <a:schemeClr val="accent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b="0" i="0" lang="en-GB" sz="2000" u="none" cap="none" strike="noStrike">
                <a:solidFill>
                  <a:schemeClr val="accent5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Technology</a:t>
            </a:r>
            <a:endParaRPr sz="2000">
              <a:solidFill>
                <a:schemeClr val="accent5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511" name="Google Shape;511;p105"/>
          <p:cNvCxnSpPr/>
          <p:nvPr/>
        </p:nvCxnSpPr>
        <p:spPr>
          <a:xfrm>
            <a:off x="4156263" y="3560491"/>
            <a:ext cx="838200" cy="0"/>
          </a:xfrm>
          <a:prstGeom prst="straightConnector1">
            <a:avLst/>
          </a:prstGeom>
          <a:noFill/>
          <a:ln cap="flat" cmpd="sng" w="28575">
            <a:solidFill>
              <a:srgbClr val="2B92B6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12" name="Google Shape;512;p105"/>
          <p:cNvSpPr txBox="1"/>
          <p:nvPr>
            <p:ph idx="1" type="body"/>
          </p:nvPr>
        </p:nvSpPr>
        <p:spPr>
          <a:xfrm>
            <a:off x="2062200" y="3780850"/>
            <a:ext cx="2894100" cy="821700"/>
          </a:xfrm>
          <a:prstGeom prst="rect">
            <a:avLst/>
          </a:prstGeom>
          <a:noFill/>
          <a:ln cap="flat" cmpd="sng" w="9525">
            <a:solidFill>
              <a:srgbClr val="3D3D3B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Software Architecture and Features</a:t>
            </a:r>
            <a:endParaRPr sz="20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13" name="Google Shape;513;p105"/>
          <p:cNvSpPr txBox="1"/>
          <p:nvPr>
            <p:ph idx="1" type="body"/>
          </p:nvPr>
        </p:nvSpPr>
        <p:spPr>
          <a:xfrm>
            <a:off x="3843363" y="2661991"/>
            <a:ext cx="1464000" cy="74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</a:t>
            </a:r>
            <a:endParaRPr b="0" i="0" sz="2000" u="none" cap="none" strike="noStrike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000" u="none" cap="none" strike="noStrike">
                <a:solidFill>
                  <a:srgbClr val="2B92B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Overview</a:t>
            </a:r>
            <a:endParaRPr sz="2000">
              <a:solidFill>
                <a:srgbClr val="2B92B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514" name="Google Shape;514;p105"/>
          <p:cNvCxnSpPr/>
          <p:nvPr/>
        </p:nvCxnSpPr>
        <p:spPr>
          <a:xfrm>
            <a:off x="2267518" y="4699500"/>
            <a:ext cx="2403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15" name="Google Shape;515;p105"/>
          <p:cNvCxnSpPr/>
          <p:nvPr/>
        </p:nvCxnSpPr>
        <p:spPr>
          <a:xfrm flipH="1" rot="10800000">
            <a:off x="5212900" y="4693963"/>
            <a:ext cx="1708500" cy="4800"/>
          </a:xfrm>
          <a:prstGeom prst="straightConnector1">
            <a:avLst/>
          </a:prstGeom>
          <a:noFill/>
          <a:ln cap="flat" cmpd="sng" w="38100">
            <a:solidFill>
              <a:srgbClr val="D0613D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516" name="Google Shape;516;p105"/>
          <p:cNvSpPr/>
          <p:nvPr/>
        </p:nvSpPr>
        <p:spPr>
          <a:xfrm>
            <a:off x="2098875" y="-3013900"/>
            <a:ext cx="4953000" cy="4953000"/>
          </a:xfrm>
          <a:prstGeom prst="ellipse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7" name="Google Shape;517;p105"/>
          <p:cNvSpPr/>
          <p:nvPr/>
        </p:nvSpPr>
        <p:spPr>
          <a:xfrm>
            <a:off x="2022675" y="-3090100"/>
            <a:ext cx="5105400" cy="5105400"/>
          </a:xfrm>
          <a:prstGeom prst="ellipse">
            <a:avLst/>
          </a:prstGeom>
          <a:noFill/>
          <a:ln cap="flat" cmpd="sng" w="19050">
            <a:solidFill>
              <a:srgbClr val="2B92B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8" name="Google Shape;518;p105"/>
          <p:cNvSpPr/>
          <p:nvPr/>
        </p:nvSpPr>
        <p:spPr>
          <a:xfrm>
            <a:off x="4499175" y="2289300"/>
            <a:ext cx="152400" cy="1524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105"/>
          <p:cNvSpPr txBox="1"/>
          <p:nvPr/>
        </p:nvSpPr>
        <p:spPr>
          <a:xfrm>
            <a:off x="3393450" y="157225"/>
            <a:ext cx="2357100" cy="975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4400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Agenda</a:t>
            </a:r>
            <a:endParaRPr sz="4400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20" name="Google Shape;520;p105"/>
          <p:cNvSpPr/>
          <p:nvPr/>
        </p:nvSpPr>
        <p:spPr>
          <a:xfrm rot="-5400000">
            <a:off x="4441425" y="575"/>
            <a:ext cx="422400" cy="2425800"/>
          </a:xfrm>
          <a:prstGeom prst="leftBrace">
            <a:avLst>
              <a:gd fmla="val 8333" name="adj1"/>
              <a:gd fmla="val 50000" name="adj2"/>
            </a:avLst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fade thruBlk="1"/>
  </p:transition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1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Architecture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24"/>
          <p:cNvSpPr/>
          <p:nvPr/>
        </p:nvSpPr>
        <p:spPr>
          <a:xfrm>
            <a:off x="0" y="1694375"/>
            <a:ext cx="2910600" cy="1554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4" name="Google Shape;954;p124"/>
          <p:cNvSpPr/>
          <p:nvPr/>
        </p:nvSpPr>
        <p:spPr>
          <a:xfrm>
            <a:off x="4212150" y="1170875"/>
            <a:ext cx="4074000" cy="4800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5" name="Google Shape;955;p124"/>
          <p:cNvSpPr/>
          <p:nvPr/>
        </p:nvSpPr>
        <p:spPr>
          <a:xfrm>
            <a:off x="4212525" y="1867349"/>
            <a:ext cx="4074000" cy="14478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956" name="Google Shape;956;p124"/>
          <p:cNvCxnSpPr/>
          <p:nvPr/>
        </p:nvCxnSpPr>
        <p:spPr>
          <a:xfrm>
            <a:off x="5434169" y="3906351"/>
            <a:ext cx="1500" cy="229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57" name="Google Shape;957;p124"/>
          <p:cNvCxnSpPr/>
          <p:nvPr/>
        </p:nvCxnSpPr>
        <p:spPr>
          <a:xfrm rot="-5400000">
            <a:off x="4262033" y="2577356"/>
            <a:ext cx="1171200" cy="5118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434343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58" name="Google Shape;958;p124"/>
          <p:cNvCxnSpPr/>
          <p:nvPr/>
        </p:nvCxnSpPr>
        <p:spPr>
          <a:xfrm flipH="1" rot="-5400000">
            <a:off x="7084552" y="2585819"/>
            <a:ext cx="1174800" cy="498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59" name="Google Shape;959;p124"/>
          <p:cNvCxnSpPr/>
          <p:nvPr/>
        </p:nvCxnSpPr>
        <p:spPr>
          <a:xfrm>
            <a:off x="8161100" y="4385339"/>
            <a:ext cx="3162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960" name="Google Shape;960;p124"/>
          <p:cNvSpPr/>
          <p:nvPr/>
        </p:nvSpPr>
        <p:spPr>
          <a:xfrm>
            <a:off x="5101593" y="1249870"/>
            <a:ext cx="2319000" cy="3459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1" name="Google Shape;961;p124"/>
          <p:cNvSpPr/>
          <p:nvPr/>
        </p:nvSpPr>
        <p:spPr>
          <a:xfrm>
            <a:off x="5103624" y="1933052"/>
            <a:ext cx="2319000" cy="629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t" bIns="0" lIns="36000" spcFirstLastPara="1" rIns="36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Liberator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2" name="Google Shape;962;p124"/>
          <p:cNvSpPr/>
          <p:nvPr/>
        </p:nvSpPr>
        <p:spPr>
          <a:xfrm>
            <a:off x="5103624" y="2618038"/>
            <a:ext cx="2319000" cy="629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t" bIns="327600" lIns="36000" spcFirstLastPara="1" rIns="36000" wrap="square" tIns="468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Transformer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3" name="Google Shape;963;p124"/>
          <p:cNvSpPr/>
          <p:nvPr/>
        </p:nvSpPr>
        <p:spPr>
          <a:xfrm>
            <a:off x="4213794" y="3799151"/>
            <a:ext cx="7569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Trading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4" name="Google Shape;964;p124"/>
          <p:cNvSpPr/>
          <p:nvPr/>
        </p:nvSpPr>
        <p:spPr>
          <a:xfrm>
            <a:off x="589776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5" name="Google Shape;965;p124"/>
          <p:cNvSpPr/>
          <p:nvPr/>
        </p:nvSpPr>
        <p:spPr>
          <a:xfrm>
            <a:off x="672683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66" name="Google Shape;966;p124"/>
          <p:cNvSpPr/>
          <p:nvPr/>
        </p:nvSpPr>
        <p:spPr>
          <a:xfrm>
            <a:off x="7555902" y="3802017"/>
            <a:ext cx="7308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Permissioning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67" name="Google Shape;967;p124"/>
          <p:cNvCxnSpPr>
            <a:stCxn id="961" idx="2"/>
            <a:endCxn id="962" idx="0"/>
          </p:cNvCxnSpPr>
          <p:nvPr/>
        </p:nvCxnSpPr>
        <p:spPr>
          <a:xfrm>
            <a:off x="6263124" y="2562452"/>
            <a:ext cx="0" cy="55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968" name="Google Shape;968;p124"/>
          <p:cNvSpPr txBox="1"/>
          <p:nvPr/>
        </p:nvSpPr>
        <p:spPr>
          <a:xfrm>
            <a:off x="4350025" y="1260903"/>
            <a:ext cx="706200" cy="30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Platform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969" name="Google Shape;969;p124"/>
          <p:cNvCxnSpPr>
            <a:stCxn id="963" idx="2"/>
            <a:endCxn id="970" idx="0"/>
          </p:cNvCxnSpPr>
          <p:nvPr/>
        </p:nvCxnSpPr>
        <p:spPr>
          <a:xfrm flipH="1">
            <a:off x="4590144" y="3955151"/>
            <a:ext cx="2100" cy="1806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1" name="Google Shape;971;p124"/>
          <p:cNvCxnSpPr>
            <a:stCxn id="964" idx="2"/>
            <a:endCxn id="972" idx="0"/>
          </p:cNvCxnSpPr>
          <p:nvPr/>
        </p:nvCxnSpPr>
        <p:spPr>
          <a:xfrm>
            <a:off x="6263162" y="3958017"/>
            <a:ext cx="0" cy="187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3" name="Google Shape;973;p124"/>
          <p:cNvCxnSpPr/>
          <p:nvPr/>
        </p:nvCxnSpPr>
        <p:spPr>
          <a:xfrm>
            <a:off x="7074445" y="3975824"/>
            <a:ext cx="300" cy="2010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4" name="Google Shape;974;p124"/>
          <p:cNvCxnSpPr/>
          <p:nvPr/>
        </p:nvCxnSpPr>
        <p:spPr>
          <a:xfrm flipH="1">
            <a:off x="7885027" y="3958099"/>
            <a:ext cx="300" cy="187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5" name="Google Shape;975;p124"/>
          <p:cNvCxnSpPr/>
          <p:nvPr/>
        </p:nvCxnSpPr>
        <p:spPr>
          <a:xfrm>
            <a:off x="7088130" y="3249649"/>
            <a:ext cx="3900" cy="1728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6" name="Google Shape;976;p124"/>
          <p:cNvCxnSpPr>
            <a:stCxn id="962" idx="2"/>
          </p:cNvCxnSpPr>
          <p:nvPr/>
        </p:nvCxnSpPr>
        <p:spPr>
          <a:xfrm flipH="1">
            <a:off x="6262824" y="3247438"/>
            <a:ext cx="300" cy="1752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977" name="Google Shape;977;p124"/>
          <p:cNvCxnSpPr/>
          <p:nvPr/>
        </p:nvCxnSpPr>
        <p:spPr>
          <a:xfrm>
            <a:off x="5432421" y="3247082"/>
            <a:ext cx="1200" cy="175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978" name="Google Shape;978;p124"/>
          <p:cNvSpPr txBox="1"/>
          <p:nvPr/>
        </p:nvSpPr>
        <p:spPr>
          <a:xfrm>
            <a:off x="4186407" y="4678357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Trading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79" name="Google Shape;979;p124"/>
          <p:cNvSpPr txBox="1"/>
          <p:nvPr/>
        </p:nvSpPr>
        <p:spPr>
          <a:xfrm>
            <a:off x="5047349" y="4678357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Pricing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0" name="Google Shape;980;p124"/>
          <p:cNvSpPr txBox="1"/>
          <p:nvPr/>
        </p:nvSpPr>
        <p:spPr>
          <a:xfrm>
            <a:off x="5843863" y="4711529"/>
            <a:ext cx="8640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Events and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notifications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1" name="Google Shape;981;p124"/>
          <p:cNvSpPr txBox="1"/>
          <p:nvPr/>
        </p:nvSpPr>
        <p:spPr>
          <a:xfrm>
            <a:off x="6718013" y="4687871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Historic data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2" name="Google Shape;982;p124"/>
          <p:cNvSpPr txBox="1"/>
          <p:nvPr/>
        </p:nvSpPr>
        <p:spPr>
          <a:xfrm>
            <a:off x="7400450" y="4680875"/>
            <a:ext cx="1041300" cy="18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Permissioning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3" name="Google Shape;983;p124"/>
          <p:cNvSpPr txBox="1"/>
          <p:nvPr/>
        </p:nvSpPr>
        <p:spPr>
          <a:xfrm>
            <a:off x="8298882" y="4687871"/>
            <a:ext cx="735600" cy="15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7375E"/>
              </a:buClr>
              <a:buFont typeface="Arial"/>
              <a:buNone/>
            </a:pPr>
            <a:r>
              <a:rPr b="0" i="0" lang="en-GB" sz="900" u="none" cap="none" strike="noStrike">
                <a:solidFill>
                  <a:srgbClr val="434343"/>
                </a:solidFill>
                <a:latin typeface="Roboto"/>
                <a:ea typeface="Roboto"/>
                <a:cs typeface="Roboto"/>
                <a:sym typeface="Roboto"/>
              </a:rPr>
              <a:t>User data</a:t>
            </a:r>
            <a:endParaRPr sz="900">
              <a:solidFill>
                <a:srgbClr val="43434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4" name="Google Shape;984;p124"/>
          <p:cNvSpPr/>
          <p:nvPr/>
        </p:nvSpPr>
        <p:spPr>
          <a:xfrm>
            <a:off x="6978853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5" name="Google Shape;985;p124"/>
          <p:cNvSpPr/>
          <p:nvPr/>
        </p:nvSpPr>
        <p:spPr>
          <a:xfrm>
            <a:off x="6527491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6" name="Google Shape;986;p124"/>
          <p:cNvSpPr/>
          <p:nvPr/>
        </p:nvSpPr>
        <p:spPr>
          <a:xfrm>
            <a:off x="6076128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Refiner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7" name="Google Shape;987;p124"/>
          <p:cNvSpPr/>
          <p:nvPr/>
        </p:nvSpPr>
        <p:spPr>
          <a:xfrm>
            <a:off x="5624766" y="2849482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Cluster Service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8" name="Google Shape;988;p124"/>
          <p:cNvSpPr/>
          <p:nvPr/>
        </p:nvSpPr>
        <p:spPr>
          <a:xfrm>
            <a:off x="6978853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Perms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89" name="Google Shape;989;p124"/>
          <p:cNvSpPr/>
          <p:nvPr/>
        </p:nvSpPr>
        <p:spPr>
          <a:xfrm>
            <a:off x="6527491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Export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0" name="Google Shape;990;p124"/>
          <p:cNvSpPr/>
          <p:nvPr/>
        </p:nvSpPr>
        <p:spPr>
          <a:xfrm>
            <a:off x="6076128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Conflation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1" name="Google Shape;991;p124"/>
          <p:cNvSpPr/>
          <p:nvPr/>
        </p:nvSpPr>
        <p:spPr>
          <a:xfrm>
            <a:off x="5173402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Streaming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2" name="Google Shape;992;p124"/>
          <p:cNvSpPr/>
          <p:nvPr/>
        </p:nvSpPr>
        <p:spPr>
          <a:xfrm>
            <a:off x="5624766" y="2161147"/>
            <a:ext cx="378300" cy="3423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HTTP 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3" name="Google Shape;993;p124"/>
          <p:cNvSpPr/>
          <p:nvPr/>
        </p:nvSpPr>
        <p:spPr>
          <a:xfrm>
            <a:off x="5173976" y="2849482"/>
            <a:ext cx="378300" cy="1170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Trans API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4" name="Google Shape;994;p124"/>
          <p:cNvSpPr/>
          <p:nvPr/>
        </p:nvSpPr>
        <p:spPr>
          <a:xfrm>
            <a:off x="5174426" y="2980499"/>
            <a:ext cx="378300" cy="2109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Custom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Service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5" name="Google Shape;995;p124"/>
          <p:cNvSpPr/>
          <p:nvPr/>
        </p:nvSpPr>
        <p:spPr>
          <a:xfrm>
            <a:off x="4213100" y="3418857"/>
            <a:ext cx="7572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6" name="Google Shape;996;p124"/>
          <p:cNvSpPr/>
          <p:nvPr/>
        </p:nvSpPr>
        <p:spPr>
          <a:xfrm>
            <a:off x="4213100" y="3607173"/>
            <a:ext cx="7572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Trading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7" name="Google Shape;997;p124"/>
          <p:cNvSpPr/>
          <p:nvPr/>
        </p:nvSpPr>
        <p:spPr>
          <a:xfrm>
            <a:off x="7555323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8" name="Google Shape;998;p124"/>
          <p:cNvSpPr/>
          <p:nvPr/>
        </p:nvSpPr>
        <p:spPr>
          <a:xfrm>
            <a:off x="7555323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Permissioning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99" name="Google Shape;999;p124"/>
          <p:cNvSpPr/>
          <p:nvPr/>
        </p:nvSpPr>
        <p:spPr>
          <a:xfrm>
            <a:off x="5067908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0" name="Google Shape;1000;p124"/>
          <p:cNvSpPr/>
          <p:nvPr/>
        </p:nvSpPr>
        <p:spPr>
          <a:xfrm>
            <a:off x="5897046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1" name="Google Shape;1001;p124"/>
          <p:cNvSpPr/>
          <p:nvPr/>
        </p:nvSpPr>
        <p:spPr>
          <a:xfrm>
            <a:off x="5897046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Alerts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2" name="Google Shape;1002;p124"/>
          <p:cNvSpPr/>
          <p:nvPr/>
        </p:nvSpPr>
        <p:spPr>
          <a:xfrm>
            <a:off x="6726185" y="3422510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DataSource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3" name="Google Shape;1003;p124"/>
          <p:cNvSpPr/>
          <p:nvPr/>
        </p:nvSpPr>
        <p:spPr>
          <a:xfrm>
            <a:off x="6726185" y="3610826"/>
            <a:ext cx="731700" cy="1734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Charts Integration API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04" name="Google Shape;1004;p124"/>
          <p:cNvSpPr/>
          <p:nvPr/>
        </p:nvSpPr>
        <p:spPr>
          <a:xfrm rot="-5400000">
            <a:off x="7531990" y="2735776"/>
            <a:ext cx="2166300" cy="254100"/>
          </a:xfrm>
          <a:prstGeom prst="rect">
            <a:avLst/>
          </a:prstGeom>
          <a:solidFill>
            <a:srgbClr val="2B92B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i="0" lang="en-GB" sz="11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Management Console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005" name="Google Shape;1005;p124"/>
          <p:cNvCxnSpPr/>
          <p:nvPr/>
        </p:nvCxnSpPr>
        <p:spPr>
          <a:xfrm>
            <a:off x="8286805" y="3682846"/>
            <a:ext cx="199500" cy="3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06" name="Google Shape;1006;p124"/>
          <p:cNvCxnSpPr/>
          <p:nvPr/>
        </p:nvCxnSpPr>
        <p:spPr>
          <a:xfrm>
            <a:off x="8287860" y="2931930"/>
            <a:ext cx="1968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cxnSp>
        <p:nvCxnSpPr>
          <p:cNvPr id="1007" name="Google Shape;1007;p124"/>
          <p:cNvCxnSpPr/>
          <p:nvPr/>
        </p:nvCxnSpPr>
        <p:spPr>
          <a:xfrm>
            <a:off x="8287860" y="2098181"/>
            <a:ext cx="1986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1008" name="Google Shape;1008;p124"/>
          <p:cNvSpPr txBox="1"/>
          <p:nvPr/>
        </p:nvSpPr>
        <p:spPr>
          <a:xfrm>
            <a:off x="4209811" y="1669114"/>
            <a:ext cx="4070700" cy="180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I    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endParaRPr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09" name="Google Shape;1009;p124"/>
          <p:cNvSpPr/>
          <p:nvPr/>
        </p:nvSpPr>
        <p:spPr>
          <a:xfrm>
            <a:off x="5068967" y="3799151"/>
            <a:ext cx="730500" cy="156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6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Pricing Adapter</a:t>
            </a:r>
            <a:endParaRPr sz="6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1010" name="Google Shape;1010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2312" y="4180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1011" name="Google Shape;1011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39199" y="4180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1012" name="Google Shape;1012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3799" y="4164124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1013" name="Google Shape;1013;p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94962" y="4164124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.png" id="1014" name="Google Shape;1014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885395" y="4164127"/>
            <a:ext cx="283781" cy="3734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ata.png" id="1015" name="Google Shape;1015;p1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506571" y="4141377"/>
            <a:ext cx="283781" cy="3734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1016" name="Google Shape;1016;p1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16438" y="220870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5.png" id="1017" name="Google Shape;1017;p1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544525" y="523225"/>
            <a:ext cx="585025" cy="472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8.png" id="1018" name="Google Shape;1018;p1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59375" y="680599"/>
            <a:ext cx="190575" cy="318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7.png" id="1019" name="Google Shape;1019;p1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187025" y="482424"/>
            <a:ext cx="780977" cy="615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1020" name="Google Shape;1020;p1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2985" y="220870"/>
            <a:ext cx="915722" cy="698816"/>
          </a:xfrm>
          <a:prstGeom prst="rect">
            <a:avLst/>
          </a:prstGeom>
          <a:noFill/>
          <a:ln>
            <a:noFill/>
          </a:ln>
        </p:spPr>
      </p:pic>
      <p:sp>
        <p:nvSpPr>
          <p:cNvPr id="1021" name="Google Shape;1021;p124"/>
          <p:cNvSpPr txBox="1"/>
          <p:nvPr/>
        </p:nvSpPr>
        <p:spPr>
          <a:xfrm>
            <a:off x="350675" y="1694375"/>
            <a:ext cx="2706000" cy="149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Platform</a:t>
            </a:r>
            <a:endParaRPr sz="3000"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and APIs</a:t>
            </a:r>
            <a:endParaRPr sz="3000"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>
    <p:fade thruBlk="1"/>
  </p:transition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125"/>
          <p:cNvSpPr txBox="1"/>
          <p:nvPr>
            <p:ph type="title"/>
          </p:nvPr>
        </p:nvSpPr>
        <p:spPr>
          <a:xfrm>
            <a:off x="457200" y="392231"/>
            <a:ext cx="8229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does the Caplin Platform work?</a:t>
            </a:r>
            <a:endParaRPr i="0" sz="36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27" name="Google Shape;1027;p125"/>
          <p:cNvGrpSpPr/>
          <p:nvPr/>
        </p:nvGrpSpPr>
        <p:grpSpPr>
          <a:xfrm>
            <a:off x="729115" y="2108630"/>
            <a:ext cx="7685823" cy="1162307"/>
            <a:chOff x="729089" y="2811737"/>
            <a:chExt cx="7685823" cy="1234527"/>
          </a:xfrm>
        </p:grpSpPr>
        <p:sp>
          <p:nvSpPr>
            <p:cNvPr id="1028" name="Google Shape;1028;p125"/>
            <p:cNvSpPr/>
            <p:nvPr/>
          </p:nvSpPr>
          <p:spPr>
            <a:xfrm>
              <a:off x="5571450" y="2817759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9" name="Google Shape;1029;p125"/>
            <p:cNvSpPr/>
            <p:nvPr/>
          </p:nvSpPr>
          <p:spPr>
            <a:xfrm rot="-5400000">
              <a:off x="4951415" y="3121374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pic>
          <p:nvPicPr>
            <p:cNvPr descr="Home-Server-icon.png" id="1030" name="Google Shape;1030;p12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32575" y="2824798"/>
              <a:ext cx="893199" cy="893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1" name="Google Shape;1031;p125"/>
            <p:cNvSpPr txBox="1"/>
            <p:nvPr/>
          </p:nvSpPr>
          <p:spPr>
            <a:xfrm>
              <a:off x="7335798" y="3801854"/>
              <a:ext cx="1079114" cy="244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sz="10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32" name="Google Shape;1032;p125"/>
            <p:cNvGrpSpPr/>
            <p:nvPr/>
          </p:nvGrpSpPr>
          <p:grpSpPr>
            <a:xfrm>
              <a:off x="3021382" y="2814116"/>
              <a:ext cx="1380871" cy="897526"/>
              <a:chOff x="3021382" y="2814116"/>
              <a:chExt cx="1380871" cy="897526"/>
            </a:xfrm>
          </p:grpSpPr>
          <p:sp>
            <p:nvSpPr>
              <p:cNvPr id="1033" name="Google Shape;1033;p125"/>
              <p:cNvSpPr/>
              <p:nvPr/>
            </p:nvSpPr>
            <p:spPr>
              <a:xfrm>
                <a:off x="3021382" y="2814116"/>
                <a:ext cx="1380871" cy="897526"/>
              </a:xfrm>
              <a:prstGeom prst="rect">
                <a:avLst/>
              </a:prstGeom>
              <a:gradFill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r="100%" t="100%"/>
                </a:path>
                <a:tileRect b="-100%" l="-100%"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1034" name="Google Shape;1034;p125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222653" y="3105287"/>
                <a:ext cx="311391" cy="3113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35" name="Google Shape;1035;p125"/>
              <p:cNvSpPr txBox="1"/>
              <p:nvPr/>
            </p:nvSpPr>
            <p:spPr>
              <a:xfrm>
                <a:off x="3515795" y="3118010"/>
                <a:ext cx="82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0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2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Liberator</a:t>
                </a:r>
                <a:endParaRPr b="1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36" name="Google Shape;1036;p125"/>
            <p:cNvSpPr/>
            <p:nvPr/>
          </p:nvSpPr>
          <p:spPr>
            <a:xfrm rot="-5400000">
              <a:off x="1580677" y="3119512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sp>
          <p:nvSpPr>
            <p:cNvPr id="1037" name="Google Shape;1037;p125"/>
            <p:cNvSpPr txBox="1"/>
            <p:nvPr/>
          </p:nvSpPr>
          <p:spPr>
            <a:xfrm>
              <a:off x="729089" y="3750645"/>
              <a:ext cx="1228431" cy="2369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1038" name="Google Shape;1038;p125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41039" y="2811737"/>
              <a:ext cx="1004531" cy="848029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039" name="Google Shape;1039;p125"/>
            <p:cNvCxnSpPr>
              <a:stCxn id="1036" idx="2"/>
              <a:endCxn id="1033" idx="1"/>
            </p:cNvCxnSpPr>
            <p:nvPr/>
          </p:nvCxnSpPr>
          <p:spPr>
            <a:xfrm>
              <a:off x="2173213" y="3262987"/>
              <a:ext cx="8481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040" name="Google Shape;1040;p125"/>
            <p:cNvCxnSpPr>
              <a:stCxn id="1033" idx="3"/>
              <a:endCxn id="1029" idx="0"/>
            </p:cNvCxnSpPr>
            <p:nvPr/>
          </p:nvCxnSpPr>
          <p:spPr>
            <a:xfrm>
              <a:off x="4402253" y="3262879"/>
              <a:ext cx="853200" cy="2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041" name="Google Shape;1041;p125"/>
            <p:cNvCxnSpPr>
              <a:stCxn id="1028" idx="3"/>
              <a:endCxn id="1030" idx="1"/>
            </p:cNvCxnSpPr>
            <p:nvPr/>
          </p:nvCxnSpPr>
          <p:spPr>
            <a:xfrm>
              <a:off x="6643694" y="3265309"/>
              <a:ext cx="789000" cy="6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</p:spTree>
  </p:cSld>
  <p:clrMapOvr>
    <a:masterClrMapping/>
  </p:clrMapOvr>
  <p:transition>
    <p:fade thruBlk="1"/>
  </p:transition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5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126"/>
          <p:cNvSpPr txBox="1"/>
          <p:nvPr>
            <p:ph type="title"/>
          </p:nvPr>
        </p:nvSpPr>
        <p:spPr>
          <a:xfrm>
            <a:off x="457200" y="392231"/>
            <a:ext cx="8229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does the Caplin Platform work?</a:t>
            </a:r>
            <a:endParaRPr i="0" sz="36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47" name="Google Shape;1047;p126"/>
          <p:cNvSpPr txBox="1"/>
          <p:nvPr/>
        </p:nvSpPr>
        <p:spPr>
          <a:xfrm>
            <a:off x="3209187" y="1077504"/>
            <a:ext cx="2725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Subscribing and updates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8" name="Google Shape;1048;p126"/>
          <p:cNvSpPr txBox="1"/>
          <p:nvPr/>
        </p:nvSpPr>
        <p:spPr>
          <a:xfrm>
            <a:off x="3947107" y="2671558"/>
            <a:ext cx="1249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Publishing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049" name="Google Shape;1049;p126"/>
          <p:cNvGrpSpPr/>
          <p:nvPr/>
        </p:nvGrpSpPr>
        <p:grpSpPr>
          <a:xfrm>
            <a:off x="729115" y="3102046"/>
            <a:ext cx="7685823" cy="1197861"/>
            <a:chOff x="729089" y="3932494"/>
            <a:chExt cx="7685823" cy="1234527"/>
          </a:xfrm>
        </p:grpSpPr>
        <p:sp>
          <p:nvSpPr>
            <p:cNvPr id="1050" name="Google Shape;1050;p126"/>
            <p:cNvSpPr/>
            <p:nvPr/>
          </p:nvSpPr>
          <p:spPr>
            <a:xfrm>
              <a:off x="5571450" y="3938516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1" name="Google Shape;1051;p126"/>
            <p:cNvSpPr/>
            <p:nvPr/>
          </p:nvSpPr>
          <p:spPr>
            <a:xfrm rot="-5400000">
              <a:off x="4951415" y="4242131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cxnSp>
          <p:nvCxnSpPr>
            <p:cNvPr id="1052" name="Google Shape;1052;p126"/>
            <p:cNvCxnSpPr/>
            <p:nvPr/>
          </p:nvCxnSpPr>
          <p:spPr>
            <a:xfrm>
              <a:off x="6946293" y="4235687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53" name="Google Shape;1053;p126"/>
            <p:cNvCxnSpPr/>
            <p:nvPr/>
          </p:nvCxnSpPr>
          <p:spPr>
            <a:xfrm>
              <a:off x="6805546" y="4385970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54" name="Google Shape;1054;p126"/>
            <p:cNvCxnSpPr/>
            <p:nvPr/>
          </p:nvCxnSpPr>
          <p:spPr>
            <a:xfrm>
              <a:off x="6646626" y="4536254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55" name="Google Shape;1055;p126"/>
            <p:cNvCxnSpPr/>
            <p:nvPr/>
          </p:nvCxnSpPr>
          <p:spPr>
            <a:xfrm>
              <a:off x="4702219" y="4234359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56" name="Google Shape;1056;p126"/>
            <p:cNvCxnSpPr/>
            <p:nvPr/>
          </p:nvCxnSpPr>
          <p:spPr>
            <a:xfrm>
              <a:off x="4561472" y="4384642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57" name="Google Shape;1057;p126"/>
            <p:cNvCxnSpPr/>
            <p:nvPr/>
          </p:nvCxnSpPr>
          <p:spPr>
            <a:xfrm>
              <a:off x="4408026" y="4534926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pic>
          <p:nvPicPr>
            <p:cNvPr descr="Home-Server-icon.png" id="1058" name="Google Shape;1058;p1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32575" y="3945555"/>
              <a:ext cx="893199" cy="893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59" name="Google Shape;1059;p126"/>
            <p:cNvSpPr txBox="1"/>
            <p:nvPr/>
          </p:nvSpPr>
          <p:spPr>
            <a:xfrm>
              <a:off x="7335798" y="4922611"/>
              <a:ext cx="1079114" cy="244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sz="10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60" name="Google Shape;1060;p126"/>
            <p:cNvGrpSpPr/>
            <p:nvPr/>
          </p:nvGrpSpPr>
          <p:grpSpPr>
            <a:xfrm>
              <a:off x="3021382" y="3934873"/>
              <a:ext cx="1380871" cy="897526"/>
              <a:chOff x="3021382" y="3934873"/>
              <a:chExt cx="1380871" cy="897526"/>
            </a:xfrm>
          </p:grpSpPr>
          <p:sp>
            <p:nvSpPr>
              <p:cNvPr id="1061" name="Google Shape;1061;p126"/>
              <p:cNvSpPr/>
              <p:nvPr/>
            </p:nvSpPr>
            <p:spPr>
              <a:xfrm>
                <a:off x="3021382" y="3934873"/>
                <a:ext cx="1380871" cy="897526"/>
              </a:xfrm>
              <a:prstGeom prst="rect">
                <a:avLst/>
              </a:prstGeom>
              <a:gradFill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r="100%" t="100%"/>
                </a:path>
                <a:tileRect b="-100%" l="-100%"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1062" name="Google Shape;1062;p12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222653" y="4226044"/>
                <a:ext cx="311391" cy="3113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63" name="Google Shape;1063;p126"/>
              <p:cNvSpPr txBox="1"/>
              <p:nvPr/>
            </p:nvSpPr>
            <p:spPr>
              <a:xfrm>
                <a:off x="3515795" y="4238767"/>
                <a:ext cx="82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0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2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Liberator</a:t>
                </a:r>
                <a:endParaRPr b="1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64" name="Google Shape;1064;p126"/>
            <p:cNvSpPr/>
            <p:nvPr/>
          </p:nvSpPr>
          <p:spPr>
            <a:xfrm rot="-5400000">
              <a:off x="1580677" y="4240269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cxnSp>
          <p:nvCxnSpPr>
            <p:cNvPr id="1065" name="Google Shape;1065;p126"/>
            <p:cNvCxnSpPr/>
            <p:nvPr/>
          </p:nvCxnSpPr>
          <p:spPr>
            <a:xfrm>
              <a:off x="2474373" y="4234394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66" name="Google Shape;1066;p126"/>
            <p:cNvCxnSpPr/>
            <p:nvPr/>
          </p:nvCxnSpPr>
          <p:spPr>
            <a:xfrm>
              <a:off x="2330451" y="4384677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067" name="Google Shape;1067;p126"/>
            <p:cNvCxnSpPr/>
            <p:nvPr/>
          </p:nvCxnSpPr>
          <p:spPr>
            <a:xfrm>
              <a:off x="2173830" y="4534961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1068" name="Google Shape;1068;p126"/>
            <p:cNvSpPr txBox="1"/>
            <p:nvPr/>
          </p:nvSpPr>
          <p:spPr>
            <a:xfrm>
              <a:off x="729089" y="4871402"/>
              <a:ext cx="1228431" cy="2369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1069" name="Google Shape;1069;p12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41039" y="3932494"/>
              <a:ext cx="1004531" cy="84802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70" name="Google Shape;1070;p126"/>
          <p:cNvGrpSpPr/>
          <p:nvPr/>
        </p:nvGrpSpPr>
        <p:grpSpPr>
          <a:xfrm>
            <a:off x="733329" y="1519338"/>
            <a:ext cx="7677356" cy="1167452"/>
            <a:chOff x="733322" y="2025689"/>
            <a:chExt cx="7677356" cy="1220546"/>
          </a:xfrm>
        </p:grpSpPr>
        <p:sp>
          <p:nvSpPr>
            <p:cNvPr id="1071" name="Google Shape;1071;p126"/>
            <p:cNvSpPr/>
            <p:nvPr/>
          </p:nvSpPr>
          <p:spPr>
            <a:xfrm>
              <a:off x="5575683" y="2026054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2" name="Google Shape;1072;p126"/>
            <p:cNvSpPr/>
            <p:nvPr/>
          </p:nvSpPr>
          <p:spPr>
            <a:xfrm rot="-5400000">
              <a:off x="4955648" y="2329669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cxnSp>
          <p:nvCxnSpPr>
            <p:cNvPr id="1073" name="Google Shape;1073;p126"/>
            <p:cNvCxnSpPr/>
            <p:nvPr/>
          </p:nvCxnSpPr>
          <p:spPr>
            <a:xfrm>
              <a:off x="4410336" y="2475625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74" name="Google Shape;1074;p126"/>
            <p:cNvCxnSpPr/>
            <p:nvPr/>
          </p:nvCxnSpPr>
          <p:spPr>
            <a:xfrm>
              <a:off x="4546143" y="2625908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75" name="Google Shape;1075;p126"/>
            <p:cNvCxnSpPr/>
            <p:nvPr/>
          </p:nvCxnSpPr>
          <p:spPr>
            <a:xfrm>
              <a:off x="4706693" y="2776192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76" name="Google Shape;1076;p126"/>
            <p:cNvCxnSpPr/>
            <p:nvPr/>
          </p:nvCxnSpPr>
          <p:spPr>
            <a:xfrm>
              <a:off x="4404466" y="2242002"/>
              <a:ext cx="855580" cy="1259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sm" w="sm" type="none"/>
              <a:tailEnd len="med" w="med" type="triangle"/>
            </a:ln>
          </p:spPr>
        </p:cxnSp>
        <p:cxnSp>
          <p:nvCxnSpPr>
            <p:cNvPr id="1077" name="Google Shape;1077;p126"/>
            <p:cNvCxnSpPr/>
            <p:nvPr/>
          </p:nvCxnSpPr>
          <p:spPr>
            <a:xfrm>
              <a:off x="6651113" y="2482277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78" name="Google Shape;1078;p126"/>
            <p:cNvCxnSpPr/>
            <p:nvPr/>
          </p:nvCxnSpPr>
          <p:spPr>
            <a:xfrm>
              <a:off x="6808816" y="2632560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79" name="Google Shape;1079;p126"/>
            <p:cNvCxnSpPr/>
            <p:nvPr/>
          </p:nvCxnSpPr>
          <p:spPr>
            <a:xfrm>
              <a:off x="6963892" y="2782844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80" name="Google Shape;1080;p126"/>
            <p:cNvCxnSpPr/>
            <p:nvPr/>
          </p:nvCxnSpPr>
          <p:spPr>
            <a:xfrm>
              <a:off x="6650717" y="2248654"/>
              <a:ext cx="770387" cy="15447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sm" w="sm" type="none"/>
              <a:tailEnd len="med" w="med" type="triangle"/>
            </a:ln>
          </p:spPr>
        </p:cxnSp>
        <p:pic>
          <p:nvPicPr>
            <p:cNvPr descr="Home-Server-icon.png" id="1081" name="Google Shape;1081;p1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36808" y="2032506"/>
              <a:ext cx="893199" cy="893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2" name="Google Shape;1082;p126"/>
            <p:cNvSpPr txBox="1"/>
            <p:nvPr/>
          </p:nvSpPr>
          <p:spPr>
            <a:xfrm>
              <a:off x="7340031" y="3001825"/>
              <a:ext cx="1070647" cy="244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sz="10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083" name="Google Shape;1083;p126"/>
            <p:cNvGrpSpPr/>
            <p:nvPr/>
          </p:nvGrpSpPr>
          <p:grpSpPr>
            <a:xfrm>
              <a:off x="3025615" y="2026402"/>
              <a:ext cx="1380871" cy="897526"/>
              <a:chOff x="3025615" y="2026402"/>
              <a:chExt cx="1380871" cy="897526"/>
            </a:xfrm>
          </p:grpSpPr>
          <p:sp>
            <p:nvSpPr>
              <p:cNvPr id="1084" name="Google Shape;1084;p126"/>
              <p:cNvSpPr/>
              <p:nvPr/>
            </p:nvSpPr>
            <p:spPr>
              <a:xfrm>
                <a:off x="3025615" y="2026402"/>
                <a:ext cx="1380871" cy="897526"/>
              </a:xfrm>
              <a:prstGeom prst="rect">
                <a:avLst/>
              </a:prstGeom>
              <a:gradFill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r="100%" t="100%"/>
                </a:path>
                <a:tileRect b="-100%" l="-100%"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1085" name="Google Shape;1085;p126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226887" y="2317573"/>
                <a:ext cx="311391" cy="3113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86" name="Google Shape;1086;p126"/>
              <p:cNvSpPr txBox="1"/>
              <p:nvPr/>
            </p:nvSpPr>
            <p:spPr>
              <a:xfrm>
                <a:off x="3520029" y="2330296"/>
                <a:ext cx="82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0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2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Liberator</a:t>
                </a:r>
                <a:endParaRPr b="1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sp>
          <p:nvSpPr>
            <p:cNvPr id="1087" name="Google Shape;1087;p126"/>
            <p:cNvSpPr/>
            <p:nvPr/>
          </p:nvSpPr>
          <p:spPr>
            <a:xfrm rot="-5400000">
              <a:off x="1584910" y="2337183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cxnSp>
          <p:nvCxnSpPr>
            <p:cNvPr id="1088" name="Google Shape;1088;p126"/>
            <p:cNvCxnSpPr/>
            <p:nvPr/>
          </p:nvCxnSpPr>
          <p:spPr>
            <a:xfrm>
              <a:off x="2180471" y="2480533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89" name="Google Shape;1089;p126"/>
            <p:cNvCxnSpPr/>
            <p:nvPr/>
          </p:nvCxnSpPr>
          <p:spPr>
            <a:xfrm>
              <a:off x="2321752" y="2630816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90" name="Google Shape;1090;p126"/>
            <p:cNvCxnSpPr/>
            <p:nvPr/>
          </p:nvCxnSpPr>
          <p:spPr>
            <a:xfrm>
              <a:off x="2465880" y="2781100"/>
              <a:ext cx="554421" cy="1384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091" name="Google Shape;1091;p126"/>
            <p:cNvCxnSpPr/>
            <p:nvPr/>
          </p:nvCxnSpPr>
          <p:spPr>
            <a:xfrm>
              <a:off x="2174601" y="2243735"/>
              <a:ext cx="855580" cy="1259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lgDash"/>
              <a:round/>
              <a:headEnd len="sm" w="sm" type="none"/>
              <a:tailEnd len="med" w="med" type="triangle"/>
            </a:ln>
          </p:spPr>
        </p:cxnSp>
        <p:sp>
          <p:nvSpPr>
            <p:cNvPr id="1092" name="Google Shape;1092;p126"/>
            <p:cNvSpPr txBox="1"/>
            <p:nvPr/>
          </p:nvSpPr>
          <p:spPr>
            <a:xfrm>
              <a:off x="733322" y="2968459"/>
              <a:ext cx="1228431" cy="2369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1093" name="Google Shape;1093;p126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845272" y="2029551"/>
              <a:ext cx="1004531" cy="84802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7" name="Shape 10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" name="Google Shape;1098;p127"/>
          <p:cNvSpPr txBox="1"/>
          <p:nvPr>
            <p:ph type="title"/>
          </p:nvPr>
        </p:nvSpPr>
        <p:spPr>
          <a:xfrm>
            <a:off x="457200" y="392231"/>
            <a:ext cx="8229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does the Caplin Platform work?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099" name="Google Shape;1099;p127"/>
          <p:cNvGrpSpPr/>
          <p:nvPr/>
        </p:nvGrpSpPr>
        <p:grpSpPr>
          <a:xfrm>
            <a:off x="728157" y="1281532"/>
            <a:ext cx="7687637" cy="3314717"/>
            <a:chOff x="728182" y="1500494"/>
            <a:chExt cx="7687637" cy="3857013"/>
          </a:xfrm>
        </p:grpSpPr>
        <p:cxnSp>
          <p:nvCxnSpPr>
            <p:cNvPr id="1100" name="Google Shape;1100;p127"/>
            <p:cNvCxnSpPr>
              <a:stCxn id="1101" idx="1"/>
              <a:endCxn id="1102" idx="2"/>
            </p:cNvCxnSpPr>
            <p:nvPr/>
          </p:nvCxnSpPr>
          <p:spPr>
            <a:xfrm rot="10800000">
              <a:off x="2174789" y="1951673"/>
              <a:ext cx="847500" cy="1344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103" name="Google Shape;1103;p127"/>
            <p:cNvCxnSpPr>
              <a:stCxn id="1101" idx="1"/>
              <a:endCxn id="1104" idx="2"/>
            </p:cNvCxnSpPr>
            <p:nvPr/>
          </p:nvCxnSpPr>
          <p:spPr>
            <a:xfrm flipH="1">
              <a:off x="2172389" y="3296573"/>
              <a:ext cx="849900" cy="1336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1105" name="Google Shape;1105;p127"/>
            <p:cNvSpPr/>
            <p:nvPr/>
          </p:nvSpPr>
          <p:spPr>
            <a:xfrm>
              <a:off x="5572357" y="2851453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6" name="Google Shape;1106;p127"/>
            <p:cNvSpPr/>
            <p:nvPr/>
          </p:nvSpPr>
          <p:spPr>
            <a:xfrm rot="-5400000">
              <a:off x="4952322" y="3155068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pic>
          <p:nvPicPr>
            <p:cNvPr descr="Home-Server-icon.png" id="1107" name="Google Shape;1107;p127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33482" y="2858492"/>
              <a:ext cx="893199" cy="893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08" name="Google Shape;1108;p127"/>
            <p:cNvSpPr txBox="1"/>
            <p:nvPr/>
          </p:nvSpPr>
          <p:spPr>
            <a:xfrm>
              <a:off x="7336705" y="3835548"/>
              <a:ext cx="1079114" cy="244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sz="10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9" name="Google Shape;1109;p127"/>
            <p:cNvGrpSpPr/>
            <p:nvPr/>
          </p:nvGrpSpPr>
          <p:grpSpPr>
            <a:xfrm>
              <a:off x="3022289" y="2847810"/>
              <a:ext cx="1380871" cy="897526"/>
              <a:chOff x="3022289" y="2847810"/>
              <a:chExt cx="1380871" cy="897526"/>
            </a:xfrm>
          </p:grpSpPr>
          <p:sp>
            <p:nvSpPr>
              <p:cNvPr id="1101" name="Google Shape;1101;p127"/>
              <p:cNvSpPr/>
              <p:nvPr/>
            </p:nvSpPr>
            <p:spPr>
              <a:xfrm>
                <a:off x="3022289" y="2847810"/>
                <a:ext cx="1380871" cy="897526"/>
              </a:xfrm>
              <a:prstGeom prst="rect">
                <a:avLst/>
              </a:prstGeom>
              <a:gradFill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r="100%" t="100%"/>
                </a:path>
                <a:tileRect b="-100%" l="-100%"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1110" name="Google Shape;1110;p127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3223560" y="3138981"/>
                <a:ext cx="311391" cy="3113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11" name="Google Shape;1111;p127"/>
              <p:cNvSpPr txBox="1"/>
              <p:nvPr/>
            </p:nvSpPr>
            <p:spPr>
              <a:xfrm>
                <a:off x="3516702" y="3151704"/>
                <a:ext cx="82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0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2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Liberator</a:t>
                </a:r>
                <a:endParaRPr b="1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112" name="Google Shape;1112;p127"/>
            <p:cNvGrpSpPr/>
            <p:nvPr/>
          </p:nvGrpSpPr>
          <p:grpSpPr>
            <a:xfrm>
              <a:off x="729996" y="2845431"/>
              <a:ext cx="1444124" cy="1175831"/>
              <a:chOff x="729089" y="2811737"/>
              <a:chExt cx="1444124" cy="1175831"/>
            </a:xfrm>
          </p:grpSpPr>
          <p:sp>
            <p:nvSpPr>
              <p:cNvPr id="1113" name="Google Shape;1113;p127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14" name="Google Shape;1114;p127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15" name="Google Shape;1115;p12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cxnSp>
          <p:nvCxnSpPr>
            <p:cNvPr id="1116" name="Google Shape;1116;p127"/>
            <p:cNvCxnSpPr>
              <a:stCxn id="1113" idx="2"/>
              <a:endCxn id="1101" idx="1"/>
            </p:cNvCxnSpPr>
            <p:nvPr/>
          </p:nvCxnSpPr>
          <p:spPr>
            <a:xfrm>
              <a:off x="2174120" y="3296681"/>
              <a:ext cx="8481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117" name="Google Shape;1117;p127"/>
            <p:cNvCxnSpPr>
              <a:stCxn id="1101" idx="3"/>
              <a:endCxn id="1106" idx="0"/>
            </p:cNvCxnSpPr>
            <p:nvPr/>
          </p:nvCxnSpPr>
          <p:spPr>
            <a:xfrm>
              <a:off x="4403160" y="3296573"/>
              <a:ext cx="853200" cy="2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118" name="Google Shape;1118;p127"/>
            <p:cNvCxnSpPr>
              <a:stCxn id="1105" idx="3"/>
              <a:endCxn id="1107" idx="1"/>
            </p:cNvCxnSpPr>
            <p:nvPr/>
          </p:nvCxnSpPr>
          <p:spPr>
            <a:xfrm>
              <a:off x="6644601" y="3299003"/>
              <a:ext cx="789000" cy="6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grpSp>
          <p:nvGrpSpPr>
            <p:cNvPr id="1119" name="Google Shape;1119;p127"/>
            <p:cNvGrpSpPr/>
            <p:nvPr/>
          </p:nvGrpSpPr>
          <p:grpSpPr>
            <a:xfrm>
              <a:off x="730780" y="1500494"/>
              <a:ext cx="1444124" cy="1175831"/>
              <a:chOff x="729089" y="2811737"/>
              <a:chExt cx="1444124" cy="1175831"/>
            </a:xfrm>
          </p:grpSpPr>
          <p:sp>
            <p:nvSpPr>
              <p:cNvPr id="1102" name="Google Shape;1102;p127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20" name="Google Shape;1120;p127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21" name="Google Shape;1121;p12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22" name="Google Shape;1122;p127"/>
            <p:cNvGrpSpPr/>
            <p:nvPr/>
          </p:nvGrpSpPr>
          <p:grpSpPr>
            <a:xfrm>
              <a:off x="728182" y="4181676"/>
              <a:ext cx="1444124" cy="1175831"/>
              <a:chOff x="729089" y="2811737"/>
              <a:chExt cx="1444124" cy="1175831"/>
            </a:xfrm>
          </p:grpSpPr>
          <p:sp>
            <p:nvSpPr>
              <p:cNvPr id="1104" name="Google Shape;1104;p127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23" name="Google Shape;1123;p127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24" name="Google Shape;1124;p127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</p:grpSp>
      <p:sp>
        <p:nvSpPr>
          <p:cNvPr id="1125" name="Google Shape;1125;p127"/>
          <p:cNvSpPr txBox="1"/>
          <p:nvPr/>
        </p:nvSpPr>
        <p:spPr>
          <a:xfrm>
            <a:off x="3632756" y="1241468"/>
            <a:ext cx="18786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Fanout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9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p128"/>
          <p:cNvSpPr txBox="1"/>
          <p:nvPr>
            <p:ph type="title"/>
          </p:nvPr>
        </p:nvSpPr>
        <p:spPr>
          <a:xfrm>
            <a:off x="457200" y="392231"/>
            <a:ext cx="8229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does the Caplin Platform work?</a:t>
            </a:r>
            <a:endParaRPr i="0" sz="36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31" name="Google Shape;1131;p128"/>
          <p:cNvSpPr txBox="1"/>
          <p:nvPr/>
        </p:nvSpPr>
        <p:spPr>
          <a:xfrm>
            <a:off x="3307772" y="1241468"/>
            <a:ext cx="2528400" cy="34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Private Channels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32" name="Google Shape;1132;p128"/>
          <p:cNvGrpSpPr/>
          <p:nvPr/>
        </p:nvGrpSpPr>
        <p:grpSpPr>
          <a:xfrm>
            <a:off x="728157" y="1281506"/>
            <a:ext cx="7687637" cy="3404971"/>
            <a:chOff x="728182" y="1500494"/>
            <a:chExt cx="7687637" cy="3857013"/>
          </a:xfrm>
        </p:grpSpPr>
        <p:sp>
          <p:nvSpPr>
            <p:cNvPr id="1133" name="Google Shape;1133;p128"/>
            <p:cNvSpPr/>
            <p:nvPr/>
          </p:nvSpPr>
          <p:spPr>
            <a:xfrm>
              <a:off x="2658534" y="3455890"/>
              <a:ext cx="4317999" cy="124504"/>
            </a:xfrm>
            <a:prstGeom prst="rect">
              <a:avLst/>
            </a:prstGeom>
            <a:solidFill>
              <a:srgbClr val="F2F2F2">
                <a:alpha val="49803"/>
              </a:srgbClr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4" name="Google Shape;1134;p128"/>
            <p:cNvSpPr/>
            <p:nvPr/>
          </p:nvSpPr>
          <p:spPr>
            <a:xfrm>
              <a:off x="2658534" y="3231524"/>
              <a:ext cx="4317999" cy="124504"/>
            </a:xfrm>
            <a:prstGeom prst="rect">
              <a:avLst/>
            </a:prstGeom>
            <a:solidFill>
              <a:srgbClr val="F2F2F2">
                <a:alpha val="49803"/>
              </a:srgbClr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5" name="Google Shape;1135;p128"/>
            <p:cNvSpPr/>
            <p:nvPr/>
          </p:nvSpPr>
          <p:spPr>
            <a:xfrm>
              <a:off x="2658534" y="3028324"/>
              <a:ext cx="4317999" cy="124504"/>
            </a:xfrm>
            <a:prstGeom prst="rect">
              <a:avLst/>
            </a:prstGeom>
            <a:solidFill>
              <a:srgbClr val="F2F2F2">
                <a:alpha val="49803"/>
              </a:srgbClr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136" name="Google Shape;1136;p128"/>
            <p:cNvCxnSpPr>
              <a:stCxn id="1135" idx="1"/>
              <a:endCxn id="1137" idx="2"/>
            </p:cNvCxnSpPr>
            <p:nvPr/>
          </p:nvCxnSpPr>
          <p:spPr>
            <a:xfrm rot="10800000">
              <a:off x="2174934" y="1951776"/>
              <a:ext cx="483600" cy="1138800"/>
            </a:xfrm>
            <a:prstGeom prst="bentConnector3">
              <a:avLst>
                <a:gd fmla="val 50003" name="adj1"/>
              </a:avLst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138" name="Google Shape;1138;p128"/>
            <p:cNvCxnSpPr>
              <a:endCxn id="1134" idx="3"/>
            </p:cNvCxnSpPr>
            <p:nvPr/>
          </p:nvCxnSpPr>
          <p:spPr>
            <a:xfrm rot="10800000">
              <a:off x="6976533" y="3293776"/>
              <a:ext cx="372000" cy="1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139" name="Google Shape;1139;p128"/>
            <p:cNvCxnSpPr>
              <a:stCxn id="1134" idx="1"/>
              <a:endCxn id="1140" idx="2"/>
            </p:cNvCxnSpPr>
            <p:nvPr/>
          </p:nvCxnSpPr>
          <p:spPr>
            <a:xfrm flipH="1">
              <a:off x="2174034" y="3293776"/>
              <a:ext cx="484500" cy="3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141" name="Google Shape;1141;p128"/>
            <p:cNvCxnSpPr>
              <a:stCxn id="1133" idx="1"/>
              <a:endCxn id="1142" idx="2"/>
            </p:cNvCxnSpPr>
            <p:nvPr/>
          </p:nvCxnSpPr>
          <p:spPr>
            <a:xfrm flipH="1">
              <a:off x="2172234" y="3518142"/>
              <a:ext cx="486300" cy="1114800"/>
            </a:xfrm>
            <a:prstGeom prst="bentConnector3">
              <a:avLst>
                <a:gd fmla="val 49993" name="adj1"/>
              </a:avLst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1143" name="Google Shape;1143;p128"/>
            <p:cNvCxnSpPr>
              <a:endCxn id="1133" idx="3"/>
            </p:cNvCxnSpPr>
            <p:nvPr/>
          </p:nvCxnSpPr>
          <p:spPr>
            <a:xfrm flipH="1">
              <a:off x="6976533" y="3515442"/>
              <a:ext cx="368700" cy="2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cxnSp>
          <p:nvCxnSpPr>
            <p:cNvPr id="1144" name="Google Shape;1144;p128"/>
            <p:cNvCxnSpPr>
              <a:endCxn id="1135" idx="3"/>
            </p:cNvCxnSpPr>
            <p:nvPr/>
          </p:nvCxnSpPr>
          <p:spPr>
            <a:xfrm rot="10800000">
              <a:off x="6976533" y="3090576"/>
              <a:ext cx="368700" cy="102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med" w="med" type="triangle"/>
              <a:tailEnd len="sm" w="sm" type="none"/>
            </a:ln>
          </p:spPr>
        </p:cxnSp>
        <p:sp>
          <p:nvSpPr>
            <p:cNvPr id="1145" name="Google Shape;1145;p128"/>
            <p:cNvSpPr txBox="1"/>
            <p:nvPr/>
          </p:nvSpPr>
          <p:spPr>
            <a:xfrm>
              <a:off x="3423613" y="3085162"/>
              <a:ext cx="82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46" name="Google Shape;1146;p128"/>
            <p:cNvGrpSpPr/>
            <p:nvPr/>
          </p:nvGrpSpPr>
          <p:grpSpPr>
            <a:xfrm>
              <a:off x="729996" y="2845431"/>
              <a:ext cx="1444124" cy="1175831"/>
              <a:chOff x="729089" y="2811737"/>
              <a:chExt cx="1444124" cy="1175831"/>
            </a:xfrm>
          </p:grpSpPr>
          <p:sp>
            <p:nvSpPr>
              <p:cNvPr id="1140" name="Google Shape;1140;p128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47" name="Google Shape;1147;p128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48" name="Google Shape;1148;p1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49" name="Google Shape;1149;p128"/>
            <p:cNvGrpSpPr/>
            <p:nvPr/>
          </p:nvGrpSpPr>
          <p:grpSpPr>
            <a:xfrm>
              <a:off x="730780" y="1500494"/>
              <a:ext cx="1444124" cy="1175831"/>
              <a:chOff x="729089" y="2811737"/>
              <a:chExt cx="1444124" cy="1175831"/>
            </a:xfrm>
          </p:grpSpPr>
          <p:sp>
            <p:nvSpPr>
              <p:cNvPr id="1137" name="Google Shape;1137;p128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50" name="Google Shape;1150;p128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51" name="Google Shape;1151;p1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grpSp>
          <p:nvGrpSpPr>
            <p:cNvPr id="1152" name="Google Shape;1152;p128"/>
            <p:cNvGrpSpPr/>
            <p:nvPr/>
          </p:nvGrpSpPr>
          <p:grpSpPr>
            <a:xfrm>
              <a:off x="728182" y="4181676"/>
              <a:ext cx="1444124" cy="1175831"/>
              <a:chOff x="729089" y="2811737"/>
              <a:chExt cx="1444124" cy="1175831"/>
            </a:xfrm>
          </p:grpSpPr>
          <p:sp>
            <p:nvSpPr>
              <p:cNvPr id="1142" name="Google Shape;1142;p128"/>
              <p:cNvSpPr/>
              <p:nvPr/>
            </p:nvSpPr>
            <p:spPr>
              <a:xfrm rot="-5400000">
                <a:off x="1580677" y="3119512"/>
                <a:ext cx="898123" cy="286950"/>
              </a:xfrm>
              <a:prstGeom prst="rect">
                <a:avLst/>
              </a:prstGeom>
              <a:solidFill>
                <a:srgbClr val="C6D9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000">
                    <a:solidFill>
                      <a:schemeClr val="dk1"/>
                    </a:solidFill>
                    <a:latin typeface="Arial"/>
                    <a:ea typeface="Arial"/>
                    <a:cs typeface="Arial"/>
                    <a:sym typeface="Arial"/>
                  </a:rPr>
                  <a:t>StreamLink</a:t>
                </a:r>
                <a:endParaRPr/>
              </a:p>
            </p:txBody>
          </p:sp>
          <p:sp>
            <p:nvSpPr>
              <p:cNvPr id="1153" name="Google Shape;1153;p128"/>
              <p:cNvSpPr txBox="1"/>
              <p:nvPr/>
            </p:nvSpPr>
            <p:spPr>
              <a:xfrm>
                <a:off x="729089" y="3750645"/>
                <a:ext cx="1228431" cy="236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375E"/>
                  </a:buClr>
                  <a:buFont typeface="Arial"/>
                  <a:buNone/>
                </a:pPr>
                <a:r>
                  <a:rPr lang="en-GB" sz="1000">
                    <a:solidFill>
                      <a:srgbClr val="17375E"/>
                    </a:solidFill>
                    <a:latin typeface="Arial"/>
                    <a:ea typeface="Arial"/>
                    <a:cs typeface="Arial"/>
                    <a:sym typeface="Arial"/>
                  </a:rPr>
                  <a:t>Client application</a:t>
                </a:r>
                <a:endParaRPr i="0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device-desktop.png" id="1154" name="Google Shape;1154;p1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841039" y="2811737"/>
                <a:ext cx="1004531" cy="848029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1155" name="Google Shape;1155;p128"/>
            <p:cNvSpPr/>
            <p:nvPr/>
          </p:nvSpPr>
          <p:spPr>
            <a:xfrm>
              <a:off x="5572357" y="2851453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56" name="Google Shape;1156;p128"/>
            <p:cNvSpPr/>
            <p:nvPr/>
          </p:nvSpPr>
          <p:spPr>
            <a:xfrm rot="-5400000">
              <a:off x="4952322" y="3155068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pic>
          <p:nvPicPr>
            <p:cNvPr descr="Home-Server-icon.png" id="1157" name="Google Shape;1157;p12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433482" y="2858492"/>
              <a:ext cx="893199" cy="893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58" name="Google Shape;1158;p128"/>
            <p:cNvSpPr txBox="1"/>
            <p:nvPr/>
          </p:nvSpPr>
          <p:spPr>
            <a:xfrm>
              <a:off x="7336705" y="3835548"/>
              <a:ext cx="1079114" cy="2444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0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sz="1000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59" name="Google Shape;1159;p128"/>
            <p:cNvGrpSpPr/>
            <p:nvPr/>
          </p:nvGrpSpPr>
          <p:grpSpPr>
            <a:xfrm>
              <a:off x="3022289" y="2847810"/>
              <a:ext cx="1380871" cy="897526"/>
              <a:chOff x="3022289" y="2847810"/>
              <a:chExt cx="1380871" cy="897526"/>
            </a:xfrm>
          </p:grpSpPr>
          <p:sp>
            <p:nvSpPr>
              <p:cNvPr id="1160" name="Google Shape;1160;p128"/>
              <p:cNvSpPr/>
              <p:nvPr/>
            </p:nvSpPr>
            <p:spPr>
              <a:xfrm>
                <a:off x="3022289" y="2847810"/>
                <a:ext cx="1380871" cy="897526"/>
              </a:xfrm>
              <a:prstGeom prst="rect">
                <a:avLst/>
              </a:prstGeom>
              <a:gradFill>
                <a:gsLst>
                  <a:gs pos="0">
                    <a:srgbClr val="1F497D"/>
                  </a:gs>
                  <a:gs pos="100000">
                    <a:srgbClr val="416EA0"/>
                  </a:gs>
                </a:gsLst>
                <a:path path="circle">
                  <a:fillToRect r="100%" t="100%"/>
                </a:path>
                <a:tileRect b="-100%" l="-100%"/>
              </a:gra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1161" name="Google Shape;1161;p128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3223560" y="3138981"/>
                <a:ext cx="311391" cy="311392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62" name="Google Shape;1162;p128"/>
              <p:cNvSpPr txBox="1"/>
              <p:nvPr/>
            </p:nvSpPr>
            <p:spPr>
              <a:xfrm>
                <a:off x="3516702" y="3151704"/>
                <a:ext cx="823575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0" wrap="square" tIns="4570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-GB" sz="1200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Liberator</a:t>
                </a:r>
                <a:endParaRPr b="1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29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Deployment Framework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68" name="Google Shape;1168;p129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configuration and deployment environment for the Caplin Platform that supports Caplin Platform</a:t>
            </a:r>
            <a:r>
              <a:rPr lang="en-GB">
                <a:latin typeface="Roboto"/>
                <a:ea typeface="Roboto"/>
                <a:cs typeface="Roboto"/>
                <a:sym typeface="Roboto"/>
              </a:rPr>
              <a:t> Adapters and Services</a:t>
            </a: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Font typeface="Merriweather Sans"/>
              <a:buNone/>
            </a:pPr>
            <a:r>
              <a:t/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Platform can </a:t>
            </a:r>
            <a:r>
              <a:rPr lang="en-GB" sz="2400">
                <a:latin typeface="Roboto"/>
                <a:ea typeface="Roboto"/>
                <a:cs typeface="Roboto"/>
                <a:sym typeface="Roboto"/>
              </a:rPr>
              <a:t>contains</a:t>
            </a: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Adapter, Config </a:t>
            </a:r>
            <a:r>
              <a:rPr lang="en-GB" sz="2400">
                <a:latin typeface="Roboto"/>
                <a:ea typeface="Roboto"/>
                <a:cs typeface="Roboto"/>
                <a:sym typeface="Roboto"/>
              </a:rPr>
              <a:t>Adapter </a:t>
            </a: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 a Service</a:t>
            </a:r>
            <a:r>
              <a:rPr lang="en-GB" sz="2400">
                <a:latin typeface="Roboto"/>
                <a:ea typeface="Roboto"/>
                <a:cs typeface="Roboto"/>
                <a:sym typeface="Roboto"/>
              </a:rPr>
              <a:t> Modules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3" name="Google Shape;1173;p130"/>
          <p:cNvGrpSpPr/>
          <p:nvPr/>
        </p:nvGrpSpPr>
        <p:grpSpPr>
          <a:xfrm>
            <a:off x="1040106" y="1167609"/>
            <a:ext cx="7063773" cy="3543829"/>
            <a:chOff x="689752" y="1319210"/>
            <a:chExt cx="7063773" cy="3744141"/>
          </a:xfrm>
        </p:grpSpPr>
        <p:sp>
          <p:nvSpPr>
            <p:cNvPr id="1174" name="Google Shape;1174;p130"/>
            <p:cNvSpPr/>
            <p:nvPr/>
          </p:nvSpPr>
          <p:spPr>
            <a:xfrm>
              <a:off x="689752" y="2022489"/>
              <a:ext cx="7063773" cy="77839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5" name="Google Shape;1175;p130"/>
            <p:cNvSpPr/>
            <p:nvPr/>
          </p:nvSpPr>
          <p:spPr>
            <a:xfrm>
              <a:off x="689753" y="3055513"/>
              <a:ext cx="7063772" cy="77839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32760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6" name="Google Shape;1176;p130"/>
            <p:cNvSpPr/>
            <p:nvPr/>
          </p:nvSpPr>
          <p:spPr>
            <a:xfrm>
              <a:off x="1975176" y="1319210"/>
              <a:ext cx="1061419" cy="3744141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Price Server Integration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7" name="Google Shape;1177;p130"/>
            <p:cNvSpPr/>
            <p:nvPr/>
          </p:nvSpPr>
          <p:spPr>
            <a:xfrm>
              <a:off x="2039353" y="4050115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8" name="Google Shape;1178;p130"/>
            <p:cNvSpPr/>
            <p:nvPr/>
          </p:nvSpPr>
          <p:spPr>
            <a:xfrm>
              <a:off x="203935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79" name="Google Shape;1179;p130"/>
            <p:cNvSpPr/>
            <p:nvPr/>
          </p:nvSpPr>
          <p:spPr>
            <a:xfrm>
              <a:off x="2039353" y="47141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0" name="Google Shape;1180;p130"/>
            <p:cNvSpPr/>
            <p:nvPr/>
          </p:nvSpPr>
          <p:spPr>
            <a:xfrm>
              <a:off x="20393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1" name="Google Shape;1181;p130"/>
            <p:cNvSpPr/>
            <p:nvPr/>
          </p:nvSpPr>
          <p:spPr>
            <a:xfrm>
              <a:off x="3124526" y="1319210"/>
              <a:ext cx="1061419" cy="3744141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Trading System Integration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2" name="Google Shape;1182;p130"/>
            <p:cNvSpPr/>
            <p:nvPr/>
          </p:nvSpPr>
          <p:spPr>
            <a:xfrm>
              <a:off x="3188703" y="4050115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3" name="Google Shape;1183;p130"/>
            <p:cNvSpPr/>
            <p:nvPr/>
          </p:nvSpPr>
          <p:spPr>
            <a:xfrm>
              <a:off x="3188703" y="47141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4" name="Google Shape;1184;p130"/>
            <p:cNvSpPr/>
            <p:nvPr/>
          </p:nvSpPr>
          <p:spPr>
            <a:xfrm>
              <a:off x="318870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5" name="Google Shape;1185;p130"/>
            <p:cNvSpPr/>
            <p:nvPr/>
          </p:nvSpPr>
          <p:spPr>
            <a:xfrm>
              <a:off x="4280226" y="1319210"/>
              <a:ext cx="1061419" cy="3744141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Config</a:t>
              </a:r>
              <a:r>
                <a:rPr lang="en-GB" sz="1050">
                  <a:solidFill>
                    <a:schemeClr val="dk1"/>
                  </a:solidFill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Platform Feature Enablement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6" name="Google Shape;1186;p130"/>
            <p:cNvSpPr/>
            <p:nvPr/>
          </p:nvSpPr>
          <p:spPr>
            <a:xfrm>
              <a:off x="434440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7" name="Google Shape;1187;p130"/>
            <p:cNvSpPr/>
            <p:nvPr/>
          </p:nvSpPr>
          <p:spPr>
            <a:xfrm>
              <a:off x="434440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8" name="Google Shape;1188;p130"/>
            <p:cNvSpPr/>
            <p:nvPr/>
          </p:nvSpPr>
          <p:spPr>
            <a:xfrm>
              <a:off x="5442276" y="1319210"/>
              <a:ext cx="1061419" cy="3744141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Service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Module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9" name="Google Shape;1189;p130"/>
            <p:cNvSpPr/>
            <p:nvPr/>
          </p:nvSpPr>
          <p:spPr>
            <a:xfrm>
              <a:off x="5506453" y="350125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0" name="Google Shape;1190;p130"/>
            <p:cNvSpPr/>
            <p:nvPr/>
          </p:nvSpPr>
          <p:spPr>
            <a:xfrm>
              <a:off x="5503649" y="3164099"/>
              <a:ext cx="941776" cy="280631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module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1" name="Google Shape;1191;p130"/>
            <p:cNvSpPr/>
            <p:nvPr/>
          </p:nvSpPr>
          <p:spPr>
            <a:xfrm>
              <a:off x="55064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2" name="Google Shape;1192;p130"/>
            <p:cNvSpPr/>
            <p:nvPr/>
          </p:nvSpPr>
          <p:spPr>
            <a:xfrm>
              <a:off x="6597976" y="1319210"/>
              <a:ext cx="1061419" cy="3744141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Service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Module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3" name="Google Shape;1193;p130"/>
            <p:cNvSpPr/>
            <p:nvPr/>
          </p:nvSpPr>
          <p:spPr>
            <a:xfrm>
              <a:off x="6662153" y="2453501"/>
              <a:ext cx="935999" cy="28246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94" name="Google Shape;1194;p130"/>
            <p:cNvSpPr/>
            <p:nvPr/>
          </p:nvSpPr>
          <p:spPr>
            <a:xfrm>
              <a:off x="6659349" y="2116349"/>
              <a:ext cx="941776" cy="280631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module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195" name="Google Shape;1195;p1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9020" y="2277295"/>
              <a:ext cx="262914" cy="2629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6" name="Google Shape;1196;p130"/>
            <p:cNvSpPr txBox="1"/>
            <p:nvPr/>
          </p:nvSpPr>
          <p:spPr>
            <a:xfrm>
              <a:off x="1137590" y="2316162"/>
              <a:ext cx="768553" cy="153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197" name="Google Shape;1197;p1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9020" y="3306474"/>
              <a:ext cx="262914" cy="2629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98" name="Google Shape;1198;p130"/>
            <p:cNvSpPr txBox="1"/>
            <p:nvPr/>
          </p:nvSpPr>
          <p:spPr>
            <a:xfrm>
              <a:off x="1137590" y="3345341"/>
              <a:ext cx="768553" cy="1538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99" name="Google Shape;1199;p130"/>
          <p:cNvSpPr txBox="1"/>
          <p:nvPr>
            <p:ph type="title"/>
          </p:nvPr>
        </p:nvSpPr>
        <p:spPr>
          <a:xfrm>
            <a:off x="457200" y="438397"/>
            <a:ext cx="82296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Platform Deployment Framework</a:t>
            </a:r>
            <a:endParaRPr i="0" sz="2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3" name="Shape 1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04" name="Google Shape;1204;p131"/>
          <p:cNvGrpSpPr/>
          <p:nvPr/>
        </p:nvGrpSpPr>
        <p:grpSpPr>
          <a:xfrm>
            <a:off x="715345" y="506923"/>
            <a:ext cx="7713311" cy="4167625"/>
            <a:chOff x="765383" y="467677"/>
            <a:chExt cx="7713311" cy="5556833"/>
          </a:xfrm>
        </p:grpSpPr>
        <p:sp>
          <p:nvSpPr>
            <p:cNvPr id="1205" name="Google Shape;1205;p131"/>
            <p:cNvSpPr/>
            <p:nvPr/>
          </p:nvSpPr>
          <p:spPr>
            <a:xfrm>
              <a:off x="5112010" y="654075"/>
              <a:ext cx="1514480" cy="450337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Web trading app</a:t>
              </a:r>
              <a:endParaRPr b="1"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06" name="Google Shape;1206;p131"/>
            <p:cNvSpPr/>
            <p:nvPr/>
          </p:nvSpPr>
          <p:spPr>
            <a:xfrm>
              <a:off x="987723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Permissioning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07" name="Google Shape;1207;p131"/>
            <p:cNvCxnSpPr/>
            <p:nvPr/>
          </p:nvCxnSpPr>
          <p:spPr>
            <a:xfrm rot="10800000">
              <a:off x="853821" y="3675712"/>
              <a:ext cx="7477005" cy="1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pic>
          <p:nvPicPr>
            <p:cNvPr descr="Home-Server-icon.png" id="1208" name="Google Shape;1208;p1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164600" y="5079574"/>
              <a:ext cx="593704" cy="5937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09" name="Google Shape;1209;p131"/>
            <p:cNvSpPr txBox="1"/>
            <p:nvPr/>
          </p:nvSpPr>
          <p:spPr>
            <a:xfrm>
              <a:off x="1006520" y="5695522"/>
              <a:ext cx="909865" cy="328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Permissioning </a:t>
              </a:r>
              <a:r>
                <a:rPr i="0" lang="en-GB" sz="9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system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0" name="Google Shape;1210;p131"/>
            <p:cNvSpPr/>
            <p:nvPr/>
          </p:nvSpPr>
          <p:spPr>
            <a:xfrm>
              <a:off x="2056743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FX Pricing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1" name="Google Shape;1211;p131"/>
            <p:cNvSpPr/>
            <p:nvPr/>
          </p:nvSpPr>
          <p:spPr>
            <a:xfrm>
              <a:off x="301667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FX Trading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2" name="Google Shape;1212;p131"/>
            <p:cNvSpPr/>
            <p:nvPr/>
          </p:nvSpPr>
          <p:spPr>
            <a:xfrm>
              <a:off x="408732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FI Pricing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3" name="Google Shape;1213;p131"/>
            <p:cNvSpPr/>
            <p:nvPr/>
          </p:nvSpPr>
          <p:spPr>
            <a:xfrm>
              <a:off x="5048550" y="4021189"/>
              <a:ext cx="909191" cy="500025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FI Trading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14" name="Google Shape;1214;p131"/>
            <p:cNvCxnSpPr/>
            <p:nvPr/>
          </p:nvCxnSpPr>
          <p:spPr>
            <a:xfrm flipH="1">
              <a:off x="853822" y="4913568"/>
              <a:ext cx="7248941" cy="1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15" name="Google Shape;1215;p131"/>
            <p:cNvCxnSpPr/>
            <p:nvPr/>
          </p:nvCxnSpPr>
          <p:spPr>
            <a:xfrm rot="10800000">
              <a:off x="853821" y="1747366"/>
              <a:ext cx="7481535" cy="1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16" name="Google Shape;1216;p131"/>
            <p:cNvCxnSpPr/>
            <p:nvPr/>
          </p:nvCxnSpPr>
          <p:spPr>
            <a:xfrm>
              <a:off x="8095973" y="965577"/>
              <a:ext cx="0" cy="4329346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pic>
          <p:nvPicPr>
            <p:cNvPr descr="Home-Server-icon.png" id="1217" name="Google Shape;1217;p1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204804" y="5079574"/>
              <a:ext cx="593704" cy="5937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18" name="Google Shape;1218;p131"/>
            <p:cNvSpPr txBox="1"/>
            <p:nvPr/>
          </p:nvSpPr>
          <p:spPr>
            <a:xfrm>
              <a:off x="2091301" y="5695522"/>
              <a:ext cx="909865" cy="328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FX pricing </a:t>
              </a:r>
              <a:r>
                <a:rPr i="0" lang="en-GB" sz="9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system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Home-Server-icon.png" id="1219" name="Google Shape;1219;p1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160338" y="5079574"/>
              <a:ext cx="593704" cy="5937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0" name="Google Shape;1220;p131"/>
            <p:cNvSpPr txBox="1"/>
            <p:nvPr/>
          </p:nvSpPr>
          <p:spPr>
            <a:xfrm>
              <a:off x="3018422" y="5695522"/>
              <a:ext cx="909865" cy="328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FX trading </a:t>
              </a:r>
              <a:r>
                <a:rPr i="0" lang="en-GB" sz="9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system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Home-Server-icon.png" id="1221" name="Google Shape;1221;p1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242877" y="5079574"/>
              <a:ext cx="593704" cy="5937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2" name="Google Shape;1222;p131"/>
            <p:cNvSpPr txBox="1"/>
            <p:nvPr/>
          </p:nvSpPr>
          <p:spPr>
            <a:xfrm>
              <a:off x="4109951" y="5695522"/>
              <a:ext cx="909865" cy="328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FI pricing </a:t>
              </a:r>
              <a:r>
                <a:rPr i="0" lang="en-GB" sz="9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system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Home-Server-icon.png" id="1223" name="Google Shape;1223;p13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232277" y="5079574"/>
              <a:ext cx="593704" cy="5937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24" name="Google Shape;1224;p131"/>
            <p:cNvSpPr txBox="1"/>
            <p:nvPr/>
          </p:nvSpPr>
          <p:spPr>
            <a:xfrm>
              <a:off x="5074197" y="5695522"/>
              <a:ext cx="909865" cy="3289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FI trading </a:t>
              </a:r>
              <a:r>
                <a:rPr i="0" lang="en-GB" sz="9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system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25" name="Google Shape;1225;p131"/>
            <p:cNvCxnSpPr>
              <a:endCxn id="1226" idx="0"/>
            </p:cNvCxnSpPr>
            <p:nvPr/>
          </p:nvCxnSpPr>
          <p:spPr>
            <a:xfrm>
              <a:off x="2125831" y="1746698"/>
              <a:ext cx="0" cy="285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27" name="Google Shape;1227;p131"/>
            <p:cNvCxnSpPr>
              <a:endCxn id="1228" idx="0"/>
            </p:cNvCxnSpPr>
            <p:nvPr/>
          </p:nvCxnSpPr>
          <p:spPr>
            <a:xfrm>
              <a:off x="3500480" y="1746480"/>
              <a:ext cx="0" cy="2829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29" name="Google Shape;1229;p131"/>
            <p:cNvCxnSpPr>
              <a:stCxn id="1230" idx="2"/>
            </p:cNvCxnSpPr>
            <p:nvPr/>
          </p:nvCxnSpPr>
          <p:spPr>
            <a:xfrm>
              <a:off x="2125831" y="3444259"/>
              <a:ext cx="0" cy="227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1" name="Google Shape;1231;p131"/>
            <p:cNvCxnSpPr>
              <a:stCxn id="1232" idx="2"/>
            </p:cNvCxnSpPr>
            <p:nvPr/>
          </p:nvCxnSpPr>
          <p:spPr>
            <a:xfrm>
              <a:off x="3500480" y="3444259"/>
              <a:ext cx="0" cy="2313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3" name="Google Shape;1233;p131"/>
            <p:cNvCxnSpPr>
              <a:endCxn id="1206" idx="0"/>
            </p:cNvCxnSpPr>
            <p:nvPr/>
          </p:nvCxnSpPr>
          <p:spPr>
            <a:xfrm>
              <a:off x="1442319" y="3671689"/>
              <a:ext cx="0" cy="349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4" name="Google Shape;1234;p131"/>
            <p:cNvCxnSpPr>
              <a:endCxn id="1210" idx="0"/>
            </p:cNvCxnSpPr>
            <p:nvPr/>
          </p:nvCxnSpPr>
          <p:spPr>
            <a:xfrm>
              <a:off x="2511338" y="3671689"/>
              <a:ext cx="0" cy="349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5" name="Google Shape;1235;p131"/>
            <p:cNvCxnSpPr>
              <a:endCxn id="1211" idx="0"/>
            </p:cNvCxnSpPr>
            <p:nvPr/>
          </p:nvCxnSpPr>
          <p:spPr>
            <a:xfrm>
              <a:off x="3471265" y="3671689"/>
              <a:ext cx="0" cy="349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6" name="Google Shape;1236;p131"/>
            <p:cNvCxnSpPr>
              <a:endCxn id="1212" idx="0"/>
            </p:cNvCxnSpPr>
            <p:nvPr/>
          </p:nvCxnSpPr>
          <p:spPr>
            <a:xfrm>
              <a:off x="4541915" y="3671689"/>
              <a:ext cx="0" cy="349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7" name="Google Shape;1237;p131"/>
            <p:cNvCxnSpPr>
              <a:endCxn id="1213" idx="0"/>
            </p:cNvCxnSpPr>
            <p:nvPr/>
          </p:nvCxnSpPr>
          <p:spPr>
            <a:xfrm>
              <a:off x="5503145" y="3671689"/>
              <a:ext cx="0" cy="349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8" name="Google Shape;1238;p131"/>
            <p:cNvCxnSpPr>
              <a:endCxn id="1208" idx="0"/>
            </p:cNvCxnSpPr>
            <p:nvPr/>
          </p:nvCxnSpPr>
          <p:spPr>
            <a:xfrm>
              <a:off x="1461452" y="4909474"/>
              <a:ext cx="0" cy="170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39" name="Google Shape;1239;p131"/>
            <p:cNvCxnSpPr>
              <a:endCxn id="1217" idx="0"/>
            </p:cNvCxnSpPr>
            <p:nvPr/>
          </p:nvCxnSpPr>
          <p:spPr>
            <a:xfrm>
              <a:off x="2501656" y="4909474"/>
              <a:ext cx="0" cy="170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40" name="Google Shape;1240;p131"/>
            <p:cNvCxnSpPr>
              <a:endCxn id="1219" idx="0"/>
            </p:cNvCxnSpPr>
            <p:nvPr/>
          </p:nvCxnSpPr>
          <p:spPr>
            <a:xfrm>
              <a:off x="3457190" y="4909474"/>
              <a:ext cx="0" cy="170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41" name="Google Shape;1241;p131"/>
            <p:cNvCxnSpPr>
              <a:endCxn id="1221" idx="0"/>
            </p:cNvCxnSpPr>
            <p:nvPr/>
          </p:nvCxnSpPr>
          <p:spPr>
            <a:xfrm>
              <a:off x="4539729" y="4909474"/>
              <a:ext cx="0" cy="170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42" name="Google Shape;1242;p131"/>
            <p:cNvCxnSpPr>
              <a:endCxn id="1223" idx="0"/>
            </p:cNvCxnSpPr>
            <p:nvPr/>
          </p:nvCxnSpPr>
          <p:spPr>
            <a:xfrm>
              <a:off x="5529129" y="4909474"/>
              <a:ext cx="0" cy="170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pic>
          <p:nvPicPr>
            <p:cNvPr descr="disks.png" id="1243" name="Google Shape;1243;p13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214234" y="5071460"/>
              <a:ext cx="496373" cy="55954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isks.png" id="1244" name="Google Shape;1244;p13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308199" y="5080159"/>
              <a:ext cx="496373" cy="559547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1245" name="Google Shape;1245;p131"/>
            <p:cNvCxnSpPr>
              <a:endCxn id="1244" idx="0"/>
            </p:cNvCxnSpPr>
            <p:nvPr/>
          </p:nvCxnSpPr>
          <p:spPr>
            <a:xfrm>
              <a:off x="6556385" y="4909459"/>
              <a:ext cx="0" cy="170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46" name="Google Shape;1246;p131"/>
            <p:cNvCxnSpPr>
              <a:endCxn id="1243" idx="0"/>
            </p:cNvCxnSpPr>
            <p:nvPr/>
          </p:nvCxnSpPr>
          <p:spPr>
            <a:xfrm>
              <a:off x="7462421" y="4913060"/>
              <a:ext cx="0" cy="1584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sp>
          <p:nvSpPr>
            <p:cNvPr id="1247" name="Google Shape;1247;p131"/>
            <p:cNvSpPr/>
            <p:nvPr/>
          </p:nvSpPr>
          <p:spPr>
            <a:xfrm>
              <a:off x="6156269" y="4019229"/>
              <a:ext cx="809727" cy="40132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App server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8" name="Google Shape;1248;p131"/>
            <p:cNvSpPr/>
            <p:nvPr/>
          </p:nvSpPr>
          <p:spPr>
            <a:xfrm>
              <a:off x="7056717" y="4019229"/>
              <a:ext cx="809727" cy="40132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App server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9" name="Google Shape;1249;p131"/>
            <p:cNvSpPr/>
            <p:nvPr/>
          </p:nvSpPr>
          <p:spPr>
            <a:xfrm>
              <a:off x="6108610" y="2100717"/>
              <a:ext cx="809727" cy="40132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Web server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0" name="Google Shape;1250;p131"/>
            <p:cNvSpPr/>
            <p:nvPr/>
          </p:nvSpPr>
          <p:spPr>
            <a:xfrm>
              <a:off x="7009058" y="2100717"/>
              <a:ext cx="809727" cy="40132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Web server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1" name="Google Shape;1251;p131"/>
            <p:cNvSpPr txBox="1"/>
            <p:nvPr/>
          </p:nvSpPr>
          <p:spPr>
            <a:xfrm>
              <a:off x="778249" y="1752683"/>
              <a:ext cx="607859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DMZ 1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2" name="Google Shape;1252;p131"/>
            <p:cNvSpPr txBox="1"/>
            <p:nvPr/>
          </p:nvSpPr>
          <p:spPr>
            <a:xfrm>
              <a:off x="765383" y="3410566"/>
              <a:ext cx="607859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DMZ 2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3" name="Google Shape;1253;p131"/>
            <p:cNvSpPr txBox="1"/>
            <p:nvPr/>
          </p:nvSpPr>
          <p:spPr>
            <a:xfrm>
              <a:off x="774081" y="4645037"/>
              <a:ext cx="655179" cy="2616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Internal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254" name="Google Shape;1254;p131"/>
            <p:cNvCxnSpPr>
              <a:endCxn id="1248" idx="0"/>
            </p:cNvCxnSpPr>
            <p:nvPr/>
          </p:nvCxnSpPr>
          <p:spPr>
            <a:xfrm>
              <a:off x="7461581" y="3671529"/>
              <a:ext cx="0" cy="347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55" name="Google Shape;1255;p131"/>
            <p:cNvCxnSpPr>
              <a:endCxn id="1247" idx="0"/>
            </p:cNvCxnSpPr>
            <p:nvPr/>
          </p:nvCxnSpPr>
          <p:spPr>
            <a:xfrm>
              <a:off x="6561133" y="3671529"/>
              <a:ext cx="0" cy="347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56" name="Google Shape;1256;p131"/>
            <p:cNvCxnSpPr>
              <a:endCxn id="1249" idx="0"/>
            </p:cNvCxnSpPr>
            <p:nvPr/>
          </p:nvCxnSpPr>
          <p:spPr>
            <a:xfrm>
              <a:off x="6513474" y="1746717"/>
              <a:ext cx="0" cy="354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1257" name="Google Shape;1257;p131"/>
            <p:cNvCxnSpPr>
              <a:endCxn id="1250" idx="0"/>
            </p:cNvCxnSpPr>
            <p:nvPr/>
          </p:nvCxnSpPr>
          <p:spPr>
            <a:xfrm>
              <a:off x="7413921" y="1746717"/>
              <a:ext cx="0" cy="3540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</p:spPr>
        </p:cxnSp>
        <p:sp>
          <p:nvSpPr>
            <p:cNvPr id="1258" name="Google Shape;1258;p131"/>
            <p:cNvSpPr/>
            <p:nvPr/>
          </p:nvSpPr>
          <p:spPr>
            <a:xfrm>
              <a:off x="7827344" y="1422202"/>
              <a:ext cx="544718" cy="168344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Firewall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9" name="Google Shape;1259;p131"/>
            <p:cNvSpPr/>
            <p:nvPr/>
          </p:nvSpPr>
          <p:spPr>
            <a:xfrm>
              <a:off x="7827345" y="3340431"/>
              <a:ext cx="544718" cy="168344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Firewall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0" name="Google Shape;1260;p131"/>
            <p:cNvSpPr/>
            <p:nvPr/>
          </p:nvSpPr>
          <p:spPr>
            <a:xfrm>
              <a:off x="7827344" y="4602754"/>
              <a:ext cx="544718" cy="168344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Firewall</a:t>
              </a:r>
              <a:endParaRPr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1" name="Google Shape;1261;p131"/>
            <p:cNvSpPr/>
            <p:nvPr/>
          </p:nvSpPr>
          <p:spPr>
            <a:xfrm>
              <a:off x="7008696" y="467677"/>
              <a:ext cx="1469998" cy="817697"/>
            </a:xfrm>
            <a:prstGeom prst="cloud">
              <a:avLst/>
            </a:prstGeom>
            <a:solidFill>
              <a:srgbClr val="8EB4E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Internet</a:t>
              </a:r>
              <a:endParaRPr/>
            </a:p>
          </p:txBody>
        </p:sp>
        <p:cxnSp>
          <p:nvCxnSpPr>
            <p:cNvPr id="1262" name="Google Shape;1262;p131"/>
            <p:cNvCxnSpPr>
              <a:stCxn id="1261" idx="2"/>
              <a:endCxn id="1205" idx="3"/>
            </p:cNvCxnSpPr>
            <p:nvPr/>
          </p:nvCxnSpPr>
          <p:spPr>
            <a:xfrm flipH="1">
              <a:off x="6626556" y="876526"/>
              <a:ext cx="386700" cy="2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sp>
          <p:nvSpPr>
            <p:cNvPr id="1263" name="Google Shape;1263;p131"/>
            <p:cNvSpPr txBox="1"/>
            <p:nvPr/>
          </p:nvSpPr>
          <p:spPr>
            <a:xfrm>
              <a:off x="6530244" y="5695521"/>
              <a:ext cx="909865" cy="2062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9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Databases</a:t>
              </a:r>
              <a:endParaRPr i="0" sz="9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6" name="Google Shape;1226;p131"/>
            <p:cNvSpPr/>
            <p:nvPr/>
          </p:nvSpPr>
          <p:spPr>
            <a:xfrm>
              <a:off x="1513635" y="2031998"/>
              <a:ext cx="1224392" cy="557449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264" name="Google Shape;1264;p13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608094" y="2154111"/>
              <a:ext cx="311391" cy="311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5" name="Google Shape;1265;p131"/>
            <p:cNvSpPr txBox="1"/>
            <p:nvPr/>
          </p:nvSpPr>
          <p:spPr>
            <a:xfrm>
              <a:off x="1901236" y="2196419"/>
              <a:ext cx="82357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8" name="Google Shape;1228;p131"/>
            <p:cNvSpPr/>
            <p:nvPr/>
          </p:nvSpPr>
          <p:spPr>
            <a:xfrm>
              <a:off x="2888284" y="2029380"/>
              <a:ext cx="1224392" cy="559781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266" name="Google Shape;1266;p13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987743" y="2153275"/>
              <a:ext cx="311391" cy="311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7" name="Google Shape;1267;p131"/>
            <p:cNvSpPr txBox="1"/>
            <p:nvPr/>
          </p:nvSpPr>
          <p:spPr>
            <a:xfrm>
              <a:off x="3275885" y="2196419"/>
              <a:ext cx="82357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0" name="Google Shape;1230;p131"/>
            <p:cNvSpPr/>
            <p:nvPr/>
          </p:nvSpPr>
          <p:spPr>
            <a:xfrm>
              <a:off x="1513635" y="2882505"/>
              <a:ext cx="1224392" cy="561754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268" name="Google Shape;1268;p13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608094" y="3005180"/>
              <a:ext cx="311391" cy="311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69" name="Google Shape;1269;p131"/>
            <p:cNvSpPr txBox="1"/>
            <p:nvPr/>
          </p:nvSpPr>
          <p:spPr>
            <a:xfrm>
              <a:off x="1901236" y="3048324"/>
              <a:ext cx="82357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2" name="Google Shape;1232;p131"/>
            <p:cNvSpPr/>
            <p:nvPr/>
          </p:nvSpPr>
          <p:spPr>
            <a:xfrm>
              <a:off x="2888284" y="2882505"/>
              <a:ext cx="1224392" cy="561754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1270" name="Google Shape;1270;p13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2987744" y="3005180"/>
              <a:ext cx="311391" cy="311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71" name="Google Shape;1271;p131"/>
            <p:cNvSpPr txBox="1"/>
            <p:nvPr/>
          </p:nvSpPr>
          <p:spPr>
            <a:xfrm>
              <a:off x="3275885" y="3048323"/>
              <a:ext cx="823575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272" name="Google Shape;1272;p131"/>
          <p:cNvSpPr txBox="1"/>
          <p:nvPr>
            <p:ph type="title"/>
          </p:nvPr>
        </p:nvSpPr>
        <p:spPr>
          <a:xfrm>
            <a:off x="457200" y="415314"/>
            <a:ext cx="8229600" cy="43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Network architecture</a:t>
            </a:r>
            <a:endParaRPr i="0" sz="3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6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13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Developing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Google Shape;525;p106"/>
          <p:cNvSpPr/>
          <p:nvPr/>
        </p:nvSpPr>
        <p:spPr>
          <a:xfrm rot="5400000">
            <a:off x="3142650" y="-421200"/>
            <a:ext cx="2858700" cy="3701100"/>
          </a:xfrm>
          <a:prstGeom prst="homePlate">
            <a:avLst>
              <a:gd fmla="val 24750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6" name="Google Shape;526;p106"/>
          <p:cNvSpPr txBox="1"/>
          <p:nvPr>
            <p:ph idx="1" type="body"/>
          </p:nvPr>
        </p:nvSpPr>
        <p:spPr>
          <a:xfrm>
            <a:off x="1309025" y="3289300"/>
            <a:ext cx="6534600" cy="11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rPr b="0" i="0" lang="en-GB" sz="2400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provides</a:t>
            </a:r>
            <a:r>
              <a:rPr lang="en-GB" sz="24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E</a:t>
            </a:r>
            <a:r>
              <a:rPr b="0" i="0" lang="en-GB" sz="2400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-distribution technology and services that allow you to deliver an outstanding trading experience to your clients and staff.</a:t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t/>
            </a:r>
            <a:endParaRPr b="0" i="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538CD5"/>
              </a:buClr>
              <a:buFont typeface="Noto Sans Symbols"/>
              <a:buNone/>
            </a:pPr>
            <a:r>
              <a:t/>
            </a:r>
            <a:endParaRPr b="0" i="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27" name="Google Shape;527;p106"/>
          <p:cNvSpPr txBox="1"/>
          <p:nvPr>
            <p:ph type="title"/>
          </p:nvPr>
        </p:nvSpPr>
        <p:spPr>
          <a:xfrm>
            <a:off x="3231600" y="747925"/>
            <a:ext cx="2680800" cy="118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What does Caplin do?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28" name="Google Shape;528;p106"/>
          <p:cNvSpPr/>
          <p:nvPr/>
        </p:nvSpPr>
        <p:spPr>
          <a:xfrm>
            <a:off x="2819100" y="2032725"/>
            <a:ext cx="3514450" cy="673350"/>
          </a:xfrm>
          <a:custGeom>
            <a:rect b="b" l="l" r="r" t="t"/>
            <a:pathLst>
              <a:path extrusionOk="0" h="26934" w="140578">
                <a:moveTo>
                  <a:pt x="0" y="87"/>
                </a:moveTo>
                <a:lnTo>
                  <a:pt x="70202" y="26934"/>
                </a:lnTo>
                <a:lnTo>
                  <a:pt x="140578" y="0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sp>
      <p:cxnSp>
        <p:nvCxnSpPr>
          <p:cNvPr id="529" name="Google Shape;529;p106"/>
          <p:cNvCxnSpPr/>
          <p:nvPr/>
        </p:nvCxnSpPr>
        <p:spPr>
          <a:xfrm>
            <a:off x="1905000" y="3200400"/>
            <a:ext cx="5334000" cy="0"/>
          </a:xfrm>
          <a:prstGeom prst="straightConnector1">
            <a:avLst/>
          </a:prstGeom>
          <a:noFill/>
          <a:ln cap="flat" cmpd="sng" w="2857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30" name="Google Shape;530;p106"/>
          <p:cNvCxnSpPr/>
          <p:nvPr/>
        </p:nvCxnSpPr>
        <p:spPr>
          <a:xfrm>
            <a:off x="2057400" y="4648200"/>
            <a:ext cx="5105400" cy="0"/>
          </a:xfrm>
          <a:prstGeom prst="straightConnector1">
            <a:avLst/>
          </a:prstGeom>
          <a:noFill/>
          <a:ln cap="flat" cmpd="sng" w="2857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ransition>
    <p:fade thruBlk="1"/>
  </p:transition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1" name="Shape 1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" name="Google Shape;1282;p13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Developing</a:t>
            </a:r>
            <a:endParaRPr i="0" sz="4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83" name="Google Shape;1283;p13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342900" marR="0" rtl="0" algn="l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Roboto"/>
              <a:buChar char="●"/>
            </a:pPr>
            <a:r>
              <a:rPr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Creating applications (client)</a:t>
            </a:r>
            <a:endParaRPr i="0" sz="3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Roboto"/>
              <a:buChar char="●"/>
            </a:pPr>
            <a:r>
              <a:rPr lang="en-GB" sz="3000">
                <a:latin typeface="Roboto"/>
                <a:ea typeface="Roboto"/>
                <a:cs typeface="Roboto"/>
                <a:sym typeface="Roboto"/>
              </a:rPr>
              <a:t>Integrating with systems (server)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  <a:p>
            <a:pPr indent="0" lvl="0" marL="342900" marR="0" rtl="0" algn="l">
              <a:spcBef>
                <a:spcPts val="800"/>
              </a:spcBef>
              <a:spcAft>
                <a:spcPts val="0"/>
              </a:spcAft>
              <a:buNone/>
            </a:pPr>
            <a:r>
              <a:t/>
            </a:r>
            <a:endParaRPr sz="40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7" name="Shape 1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" name="Google Shape;1288;p134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GB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Integration</a:t>
            </a:r>
            <a:endParaRPr b="1" i="0" sz="4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9" name="Google Shape;1289;p134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Roboto"/>
              <a:buChar char="●"/>
            </a:pPr>
            <a:r>
              <a:rPr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Building adapters to backend systems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  <a:p>
            <a:pPr indent="-419100" lvl="0" marL="342900" marR="0" rtl="0" algn="l">
              <a:spcBef>
                <a:spcPts val="72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Roboto"/>
              <a:buChar char="●"/>
            </a:pPr>
            <a:r>
              <a:rPr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DataSource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  <a:p>
            <a:pPr indent="-419100" lvl="0" marL="342900" marR="0" rtl="0" algn="l">
              <a:spcBef>
                <a:spcPts val="72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Roboto"/>
              <a:buChar char="●"/>
            </a:pPr>
            <a:r>
              <a:rPr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Integration </a:t>
            </a:r>
            <a:r>
              <a:rPr lang="en-GB" sz="3000">
                <a:latin typeface="Roboto"/>
                <a:ea typeface="Roboto"/>
                <a:cs typeface="Roboto"/>
                <a:sym typeface="Roboto"/>
              </a:rPr>
              <a:t>Libraries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3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135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Integration</a:t>
            </a:r>
            <a:endParaRPr i="0" sz="4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5" name="Google Shape;1295;p135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DataSource </a:t>
            </a:r>
            <a:r>
              <a:rPr lang="en-GB">
                <a:latin typeface="Roboto"/>
                <a:ea typeface="Roboto"/>
                <a:cs typeface="Roboto"/>
                <a:sym typeface="Roboto"/>
              </a:rPr>
              <a:t>API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Trading Integration API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Permissioning Integration API ()</a:t>
            </a:r>
            <a:endParaRPr i="0" sz="2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And more ...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Multiple languages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Java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.NET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2857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○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48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>
    <p:fade thruBlk="1"/>
  </p:transition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9" name="Shape 1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" name="Google Shape;1300;p136"/>
          <p:cNvSpPr txBox="1"/>
          <p:nvPr>
            <p:ph type="title"/>
          </p:nvPr>
        </p:nvSpPr>
        <p:spPr>
          <a:xfrm>
            <a:off x="457200" y="346065"/>
            <a:ext cx="82296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Integration Suite</a:t>
            </a:r>
            <a:endParaRPr i="0" sz="4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1301" name="Google Shape;1301;p136"/>
          <p:cNvGrpSpPr/>
          <p:nvPr/>
        </p:nvGrpSpPr>
        <p:grpSpPr>
          <a:xfrm>
            <a:off x="278671" y="1287400"/>
            <a:ext cx="8586658" cy="3022302"/>
            <a:chOff x="263900" y="1674889"/>
            <a:chExt cx="8586658" cy="4029736"/>
          </a:xfrm>
        </p:grpSpPr>
        <p:sp>
          <p:nvSpPr>
            <p:cNvPr id="1302" name="Google Shape;1302;p136"/>
            <p:cNvSpPr/>
            <p:nvPr/>
          </p:nvSpPr>
          <p:spPr>
            <a:xfrm>
              <a:off x="1497054" y="1680423"/>
              <a:ext cx="1535100" cy="3403500"/>
            </a:xfrm>
            <a:prstGeom prst="rect">
              <a:avLst/>
            </a:prstGeom>
            <a:solidFill>
              <a:srgbClr val="C5D8F1"/>
            </a:solidFill>
            <a:ln>
              <a:noFill/>
            </a:ln>
            <a:effectLst>
              <a:outerShdw blurRad="40000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3" name="Google Shape;1303;p136"/>
            <p:cNvSpPr txBox="1"/>
            <p:nvPr/>
          </p:nvSpPr>
          <p:spPr>
            <a:xfrm>
              <a:off x="2030089" y="1743216"/>
              <a:ext cx="977494" cy="58174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Caplin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Integration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4" name="Google Shape;1304;p136"/>
            <p:cNvSpPr/>
            <p:nvPr/>
          </p:nvSpPr>
          <p:spPr>
            <a:xfrm>
              <a:off x="5310552" y="1931188"/>
              <a:ext cx="3540006" cy="77839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5" name="Google Shape;1305;p136"/>
            <p:cNvSpPr/>
            <p:nvPr/>
          </p:nvSpPr>
          <p:spPr>
            <a:xfrm>
              <a:off x="5310552" y="2964212"/>
              <a:ext cx="3540005" cy="77839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32760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6" name="Google Shape;1306;p136"/>
            <p:cNvSpPr/>
            <p:nvPr/>
          </p:nvSpPr>
          <p:spPr>
            <a:xfrm>
              <a:off x="6503479" y="1679090"/>
              <a:ext cx="1061400" cy="34089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7" name="Google Shape;1307;p136"/>
            <p:cNvSpPr/>
            <p:nvPr/>
          </p:nvSpPr>
          <p:spPr>
            <a:xfrm>
              <a:off x="6567650" y="3857214"/>
              <a:ext cx="936000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8" name="Google Shape;1308;p136"/>
            <p:cNvSpPr/>
            <p:nvPr/>
          </p:nvSpPr>
          <p:spPr>
            <a:xfrm>
              <a:off x="6567654" y="3291826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9" name="Google Shape;1309;p136"/>
            <p:cNvSpPr/>
            <p:nvPr/>
          </p:nvSpPr>
          <p:spPr>
            <a:xfrm>
              <a:off x="6567654" y="4521185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0" name="Google Shape;1310;p136"/>
            <p:cNvSpPr/>
            <p:nvPr/>
          </p:nvSpPr>
          <p:spPr>
            <a:xfrm>
              <a:off x="6567654" y="2175851"/>
              <a:ext cx="936000" cy="4689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1" name="Google Shape;1311;p136"/>
            <p:cNvSpPr/>
            <p:nvPr/>
          </p:nvSpPr>
          <p:spPr>
            <a:xfrm>
              <a:off x="7652829" y="1679090"/>
              <a:ext cx="1061400" cy="34089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2" name="Google Shape;1312;p136"/>
            <p:cNvSpPr/>
            <p:nvPr/>
          </p:nvSpPr>
          <p:spPr>
            <a:xfrm>
              <a:off x="7717000" y="3857214"/>
              <a:ext cx="936000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3" name="Google Shape;1313;p136"/>
            <p:cNvSpPr/>
            <p:nvPr/>
          </p:nvSpPr>
          <p:spPr>
            <a:xfrm>
              <a:off x="7717004" y="4521186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4" name="Google Shape;1314;p136"/>
            <p:cNvSpPr/>
            <p:nvPr/>
          </p:nvSpPr>
          <p:spPr>
            <a:xfrm>
              <a:off x="7717004" y="2244052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5" name="Google Shape;1315;p136"/>
            <p:cNvSpPr/>
            <p:nvPr/>
          </p:nvSpPr>
          <p:spPr>
            <a:xfrm>
              <a:off x="3658004" y="1674889"/>
              <a:ext cx="1061400" cy="34089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100000" ty="0" sy="100000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sz="105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6" name="Google Shape;1316;p136"/>
            <p:cNvSpPr/>
            <p:nvPr/>
          </p:nvSpPr>
          <p:spPr>
            <a:xfrm>
              <a:off x="3722178" y="3853033"/>
              <a:ext cx="936000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7" name="Google Shape;1317;p136"/>
            <p:cNvSpPr/>
            <p:nvPr/>
          </p:nvSpPr>
          <p:spPr>
            <a:xfrm>
              <a:off x="3722179" y="3240387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8" name="Google Shape;1318;p136"/>
            <p:cNvSpPr/>
            <p:nvPr/>
          </p:nvSpPr>
          <p:spPr>
            <a:xfrm>
              <a:off x="3722179" y="4517024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9" name="Google Shape;1319;p136"/>
            <p:cNvSpPr/>
            <p:nvPr/>
          </p:nvSpPr>
          <p:spPr>
            <a:xfrm>
              <a:off x="3722179" y="2358024"/>
              <a:ext cx="936000" cy="4005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0" name="Google Shape;1320;p136"/>
            <p:cNvSpPr/>
            <p:nvPr/>
          </p:nvSpPr>
          <p:spPr>
            <a:xfrm>
              <a:off x="1846757" y="3752933"/>
              <a:ext cx="840300" cy="3093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</a:rPr>
                <a:t>Other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API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1" name="Google Shape;1321;p136"/>
            <p:cNvSpPr/>
            <p:nvPr/>
          </p:nvSpPr>
          <p:spPr>
            <a:xfrm>
              <a:off x="1846757" y="3394618"/>
              <a:ext cx="840300" cy="3093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Permissioning Integration API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2" name="Google Shape;1322;p136"/>
            <p:cNvSpPr/>
            <p:nvPr/>
          </p:nvSpPr>
          <p:spPr>
            <a:xfrm>
              <a:off x="1846757" y="3036302"/>
              <a:ext cx="840300" cy="3093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Trading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API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3" name="Google Shape;1323;p136"/>
            <p:cNvSpPr/>
            <p:nvPr/>
          </p:nvSpPr>
          <p:spPr>
            <a:xfrm>
              <a:off x="1846757" y="2677986"/>
              <a:ext cx="840300" cy="3093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chemeClr val="lt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</a:rPr>
                <a:t>Datasource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API</a:t>
              </a:r>
              <a:endParaRPr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4" name="Google Shape;1324;p136"/>
            <p:cNvSpPr/>
            <p:nvPr/>
          </p:nvSpPr>
          <p:spPr>
            <a:xfrm>
              <a:off x="263900" y="3563201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code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5" name="Google Shape;1325;p136"/>
            <p:cNvSpPr/>
            <p:nvPr/>
          </p:nvSpPr>
          <p:spPr>
            <a:xfrm>
              <a:off x="263900" y="2531891"/>
              <a:ext cx="935999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Custom configuration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6" name="Google Shape;1326;p136"/>
            <p:cNvSpPr/>
            <p:nvPr/>
          </p:nvSpPr>
          <p:spPr>
            <a:xfrm>
              <a:off x="975446" y="3180819"/>
              <a:ext cx="477338" cy="400591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8EB4E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7" name="Google Shape;1327;p136"/>
            <p:cNvSpPr/>
            <p:nvPr/>
          </p:nvSpPr>
          <p:spPr>
            <a:xfrm>
              <a:off x="3119205" y="3179801"/>
              <a:ext cx="477338" cy="400591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8EB4E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8" name="Google Shape;1328;p136"/>
            <p:cNvSpPr/>
            <p:nvPr/>
          </p:nvSpPr>
          <p:spPr>
            <a:xfrm>
              <a:off x="4787978" y="3179800"/>
              <a:ext cx="477338" cy="400591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8EB4E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9" name="Google Shape;1329;p136"/>
            <p:cNvSpPr txBox="1"/>
            <p:nvPr/>
          </p:nvSpPr>
          <p:spPr>
            <a:xfrm>
              <a:off x="5525072" y="3218794"/>
              <a:ext cx="8235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0" name="Google Shape;1330;p136"/>
            <p:cNvSpPr txBox="1"/>
            <p:nvPr/>
          </p:nvSpPr>
          <p:spPr>
            <a:xfrm>
              <a:off x="5528057" y="2175841"/>
              <a:ext cx="8235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9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1" name="Google Shape;1331;p136"/>
            <p:cNvSpPr txBox="1"/>
            <p:nvPr/>
          </p:nvSpPr>
          <p:spPr>
            <a:xfrm>
              <a:off x="864036" y="5390198"/>
              <a:ext cx="16552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DEVELOP</a:t>
              </a:r>
              <a:endParaRPr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2" name="Google Shape;1332;p136"/>
            <p:cNvSpPr txBox="1"/>
            <p:nvPr/>
          </p:nvSpPr>
          <p:spPr>
            <a:xfrm>
              <a:off x="3358716" y="5396848"/>
              <a:ext cx="16552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DEPLOY</a:t>
              </a:r>
              <a:endParaRPr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3" name="Google Shape;1333;p136"/>
            <p:cNvSpPr txBox="1"/>
            <p:nvPr/>
          </p:nvSpPr>
          <p:spPr>
            <a:xfrm>
              <a:off x="6217750" y="5382679"/>
              <a:ext cx="1655211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rgbClr val="7F7F7F"/>
                  </a:solidFill>
                  <a:latin typeface="Arial"/>
                  <a:ea typeface="Arial"/>
                  <a:cs typeface="Arial"/>
                  <a:sym typeface="Arial"/>
                </a:rPr>
                <a:t>RUN</a:t>
              </a:r>
              <a:endParaRPr sz="140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7" name="Shape 1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" name="Google Shape;1338;p13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4400">
                <a:latin typeface="Roboto"/>
                <a:ea typeface="Roboto"/>
                <a:cs typeface="Roboto"/>
                <a:sym typeface="Roboto"/>
              </a:rPr>
              <a:t>Client </a:t>
            </a:r>
            <a:r>
              <a:rPr i="0" lang="en-GB" sz="4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Applications</a:t>
            </a:r>
            <a:endParaRPr i="0" sz="4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39" name="Google Shape;1339;p137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Roboto"/>
              <a:buChar char="▶"/>
            </a:pPr>
            <a:r>
              <a:rPr i="0" lang="en-GB" sz="3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Building front</a:t>
            </a:r>
            <a:r>
              <a:rPr lang="en-GB" sz="3200">
                <a:latin typeface="Roboto"/>
                <a:ea typeface="Roboto"/>
                <a:cs typeface="Roboto"/>
                <a:sym typeface="Roboto"/>
              </a:rPr>
              <a:t>-</a:t>
            </a:r>
            <a:r>
              <a:rPr i="0" lang="en-GB" sz="3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end applications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Roboto"/>
              <a:buChar char="▶"/>
            </a:pPr>
            <a:r>
              <a:rPr i="0" lang="en-GB" sz="3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StreamLink</a:t>
            </a:r>
            <a:endParaRPr i="0" sz="2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3429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Roboto"/>
              <a:buChar char="▶"/>
            </a:pPr>
            <a:r>
              <a:rPr i="0" lang="en-GB" sz="32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Co</a:t>
            </a:r>
            <a:r>
              <a:rPr lang="en-GB" sz="3200">
                <a:latin typeface="Roboto"/>
                <a:ea typeface="Roboto"/>
                <a:cs typeface="Roboto"/>
                <a:sym typeface="Roboto"/>
              </a:rPr>
              <a:t>mponent Libraries</a:t>
            </a:r>
            <a:endParaRPr sz="3200">
              <a:latin typeface="Roboto"/>
              <a:ea typeface="Roboto"/>
              <a:cs typeface="Roboto"/>
              <a:sym typeface="Roboto"/>
            </a:endParaRPr>
          </a:p>
          <a:p>
            <a:pPr indent="-234950" lvl="1" marL="74295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Roboto"/>
              <a:buChar char="–"/>
            </a:pPr>
            <a:r>
              <a:rPr lang="en-GB" sz="3200">
                <a:latin typeface="Roboto"/>
                <a:ea typeface="Roboto"/>
                <a:cs typeface="Roboto"/>
                <a:sym typeface="Roboto"/>
              </a:rPr>
              <a:t>former Caplin Trader</a:t>
            </a:r>
            <a:endParaRPr i="0" sz="32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p:transition>
    <p:fade thruBlk="1"/>
  </p:transition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3" name="Shape 1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" name="Google Shape;1344;p138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StreamLink</a:t>
            </a:r>
            <a:endParaRPr/>
          </a:p>
        </p:txBody>
      </p:sp>
      <p:sp>
        <p:nvSpPr>
          <p:cNvPr id="1345" name="Google Shape;1345;p138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 sz="1800"/>
              <a:t>API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800"/>
              <a:t>for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800"/>
              <a:t>building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800"/>
              <a:t>applications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800"/>
              <a:t>that communicate with the Caplin Platform.</a:t>
            </a:r>
            <a:endParaRPr sz="18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457200" rtl="0" algn="l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818181"/>
              </a:buClr>
              <a:buFont typeface="Merriweather Sans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Available in a number of languages: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47650" lvl="1" marL="12001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JavaScript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(and Typescript)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47650" lvl="1" marL="12001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Java (and Android)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47650" lvl="1" marL="12001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.NET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47650" lvl="1" marL="12001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–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iOS</a:t>
            </a:r>
            <a:endParaRPr sz="18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9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p139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Component Libraries (Caplin Trader)</a:t>
            </a:r>
            <a:endParaRPr/>
          </a:p>
        </p:txBody>
      </p:sp>
      <p:sp>
        <p:nvSpPr>
          <p:cNvPr id="1351" name="Google Shape;1351;p139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complete development suite for creating HTML5 web trading apps. Caplin Component Library includes class-leading display components and domain-specific libraries to help you deliver your project.</a:t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5" name="Shape 1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6" name="Google Shape;1356;p140"/>
          <p:cNvGrpSpPr/>
          <p:nvPr/>
        </p:nvGrpSpPr>
        <p:grpSpPr>
          <a:xfrm>
            <a:off x="1850281" y="149377"/>
            <a:ext cx="5367472" cy="4718439"/>
            <a:chOff x="1850281" y="199170"/>
            <a:chExt cx="5367472" cy="6291252"/>
          </a:xfrm>
        </p:grpSpPr>
        <p:sp>
          <p:nvSpPr>
            <p:cNvPr id="1357" name="Google Shape;1357;p140"/>
            <p:cNvSpPr/>
            <p:nvPr/>
          </p:nvSpPr>
          <p:spPr>
            <a:xfrm>
              <a:off x="1850281" y="1507605"/>
              <a:ext cx="3127557" cy="4440903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8" name="Google Shape;1358;p140"/>
            <p:cNvSpPr/>
            <p:nvPr/>
          </p:nvSpPr>
          <p:spPr>
            <a:xfrm>
              <a:off x="5449558" y="1507605"/>
              <a:ext cx="1538116" cy="4440903"/>
            </a:xfrm>
            <a:prstGeom prst="rect">
              <a:avLst/>
            </a:prstGeom>
            <a:solidFill>
              <a:srgbClr val="F2F2F2"/>
            </a:solid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359" name="Google Shape;1359;p140"/>
            <p:cNvCxnSpPr>
              <a:stCxn id="1360" idx="0"/>
            </p:cNvCxnSpPr>
            <p:nvPr/>
          </p:nvCxnSpPr>
          <p:spPr>
            <a:xfrm flipH="1">
              <a:off x="6213387" y="2390617"/>
              <a:ext cx="1500" cy="17541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cxnSp>
          <p:nvCxnSpPr>
            <p:cNvPr id="1361" name="Google Shape;1361;p140"/>
            <p:cNvCxnSpPr/>
            <p:nvPr/>
          </p:nvCxnSpPr>
          <p:spPr>
            <a:xfrm>
              <a:off x="3422657" y="3176553"/>
              <a:ext cx="4568" cy="2039927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cxnSp>
          <p:nvCxnSpPr>
            <p:cNvPr id="1362" name="Google Shape;1362;p140"/>
            <p:cNvCxnSpPr/>
            <p:nvPr/>
          </p:nvCxnSpPr>
          <p:spPr>
            <a:xfrm>
              <a:off x="2385948" y="3335527"/>
              <a:ext cx="0" cy="1880953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cxnSp>
          <p:nvCxnSpPr>
            <p:cNvPr id="1363" name="Google Shape;1363;p140"/>
            <p:cNvCxnSpPr/>
            <p:nvPr/>
          </p:nvCxnSpPr>
          <p:spPr>
            <a:xfrm>
              <a:off x="4432157" y="3326050"/>
              <a:ext cx="0" cy="1947052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</p:cxnSp>
        <p:sp>
          <p:nvSpPr>
            <p:cNvPr id="1364" name="Google Shape;1364;p140"/>
            <p:cNvSpPr/>
            <p:nvPr/>
          </p:nvSpPr>
          <p:spPr>
            <a:xfrm>
              <a:off x="1929694" y="1584177"/>
              <a:ext cx="2961532" cy="42773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5" name="Google Shape;1365;p140"/>
            <p:cNvSpPr/>
            <p:nvPr/>
          </p:nvSpPr>
          <p:spPr>
            <a:xfrm>
              <a:off x="1926992" y="2973363"/>
              <a:ext cx="2966065" cy="484728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6" name="Google Shape;1366;p140"/>
            <p:cNvSpPr/>
            <p:nvPr/>
          </p:nvSpPr>
          <p:spPr>
            <a:xfrm>
              <a:off x="2959426" y="3760250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Fixed Income Adapters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7" name="Google Shape;1367;p140"/>
            <p:cNvSpPr/>
            <p:nvPr/>
          </p:nvSpPr>
          <p:spPr>
            <a:xfrm>
              <a:off x="1928683" y="3760250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FX Adapters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8" name="Google Shape;1368;p140"/>
            <p:cNvSpPr/>
            <p:nvPr/>
          </p:nvSpPr>
          <p:spPr>
            <a:xfrm>
              <a:off x="3990170" y="3760250"/>
              <a:ext cx="904022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Equities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Adapters</a:t>
              </a:r>
              <a:endParaRPr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9" name="Google Shape;1369;p140"/>
            <p:cNvSpPr txBox="1"/>
            <p:nvPr/>
          </p:nvSpPr>
          <p:spPr>
            <a:xfrm>
              <a:off x="1898921" y="5545063"/>
              <a:ext cx="826304" cy="452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FX systems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0" name="Google Shape;1370;p140"/>
            <p:cNvSpPr txBox="1"/>
            <p:nvPr/>
          </p:nvSpPr>
          <p:spPr>
            <a:xfrm>
              <a:off x="2764755" y="5545063"/>
              <a:ext cx="1249492" cy="4525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Fixed</a:t>
              </a:r>
              <a:r>
                <a:rPr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 Income systems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1" name="Google Shape;1371;p140"/>
            <p:cNvSpPr txBox="1"/>
            <p:nvPr/>
          </p:nvSpPr>
          <p:spPr>
            <a:xfrm>
              <a:off x="3926244" y="5545063"/>
              <a:ext cx="1003370" cy="452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Equities system</a:t>
              </a:r>
              <a:endParaRPr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Home-Server-icon.png" id="1372" name="Google Shape;1372;p1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054705" y="4801081"/>
              <a:ext cx="696346" cy="696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60" name="Google Shape;1360;p140"/>
            <p:cNvSpPr/>
            <p:nvPr/>
          </p:nvSpPr>
          <p:spPr>
            <a:xfrm>
              <a:off x="5517212" y="2390617"/>
              <a:ext cx="1395350" cy="47566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Web servers</a:t>
              </a:r>
              <a:endParaRPr b="1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3" name="Google Shape;1373;p140"/>
            <p:cNvSpPr/>
            <p:nvPr/>
          </p:nvSpPr>
          <p:spPr>
            <a:xfrm>
              <a:off x="5522738" y="2975017"/>
              <a:ext cx="1395350" cy="475663"/>
            </a:xfrm>
            <a:prstGeom prst="rect">
              <a:avLst/>
            </a:prstGeom>
            <a:gradFill>
              <a:gsLst>
                <a:gs pos="0">
                  <a:schemeClr val="accent6"/>
                </a:gs>
                <a:gs pos="100000">
                  <a:srgbClr val="CCCCCC"/>
                </a:gs>
              </a:gsLst>
              <a:lin ang="16200000" scaled="0"/>
            </a:gradFill>
            <a:ln cap="flat" cmpd="sng" w="9525">
              <a:solidFill>
                <a:srgbClr val="7E7E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9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App servers</a:t>
              </a:r>
              <a:endParaRPr b="1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isks.png" id="1374" name="Google Shape;1374;p14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5972051" y="3808504"/>
              <a:ext cx="496373" cy="55954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75" name="Google Shape;1375;p140"/>
            <p:cNvSpPr txBox="1"/>
            <p:nvPr/>
          </p:nvSpPr>
          <p:spPr>
            <a:xfrm>
              <a:off x="5233695" y="6037829"/>
              <a:ext cx="1984058" cy="452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2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Static web stack</a:t>
              </a:r>
              <a:endParaRPr i="0" sz="12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6" name="Google Shape;1376;p140"/>
            <p:cNvSpPr txBox="1"/>
            <p:nvPr/>
          </p:nvSpPr>
          <p:spPr>
            <a:xfrm>
              <a:off x="1866148" y="6034709"/>
              <a:ext cx="3111264" cy="4525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lang="en-GB" sz="1200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Real-time web stack</a:t>
              </a:r>
              <a:endParaRPr i="0" sz="12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7" name="Google Shape;1377;p140"/>
            <p:cNvSpPr txBox="1"/>
            <p:nvPr/>
          </p:nvSpPr>
          <p:spPr>
            <a:xfrm>
              <a:off x="1852707" y="1150468"/>
              <a:ext cx="3122706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REAL-TIME DATA</a:t>
              </a:r>
              <a:endParaRPr sz="14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8" name="Google Shape;1378;p140"/>
            <p:cNvSpPr txBox="1"/>
            <p:nvPr/>
          </p:nvSpPr>
          <p:spPr>
            <a:xfrm>
              <a:off x="5446060" y="1158662"/>
              <a:ext cx="1538940" cy="3077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rgbClr val="BFBFBF"/>
                  </a:solidFill>
                  <a:latin typeface="Arial"/>
                  <a:ea typeface="Arial"/>
                  <a:cs typeface="Arial"/>
                  <a:sym typeface="Arial"/>
                </a:rPr>
                <a:t>STATIC DATA</a:t>
              </a:r>
              <a:endParaRPr sz="1400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9" name="Google Shape;1379;p140"/>
            <p:cNvSpPr/>
            <p:nvPr/>
          </p:nvSpPr>
          <p:spPr>
            <a:xfrm>
              <a:off x="1929984" y="2387049"/>
              <a:ext cx="2966065" cy="484728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80" name="Google Shape;1380;p140"/>
            <p:cNvGrpSpPr/>
            <p:nvPr/>
          </p:nvGrpSpPr>
          <p:grpSpPr>
            <a:xfrm>
              <a:off x="2436950" y="199170"/>
              <a:ext cx="3826934" cy="849012"/>
              <a:chOff x="1662011" y="1055947"/>
              <a:chExt cx="5864856" cy="1301128"/>
            </a:xfrm>
          </p:grpSpPr>
          <p:pic>
            <p:nvPicPr>
              <p:cNvPr descr="device-desktop.png" id="1381" name="Google Shape;1381;p140"/>
              <p:cNvPicPr preferRelativeResize="0"/>
              <p:nvPr/>
            </p:nvPicPr>
            <p:blipFill rotWithShape="1">
              <a:blip r:embed="rId5">
                <a:alphaModFix/>
              </a:blip>
              <a:srcRect b="0" l="0" r="0" t="0"/>
              <a:stretch/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laptop.png" id="1382" name="Google Shape;1382;p140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smartphone.png" id="1383" name="Google Shape;1383;p140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tablet.png" id="1384" name="Google Shape;1384;p140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Home-Server-icon.png" id="1385" name="Google Shape;1385;p1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078899" y="4801081"/>
              <a:ext cx="696346" cy="69634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Home-Server-icon.png" id="1386" name="Google Shape;1386;p14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4094899" y="4801081"/>
              <a:ext cx="696346" cy="696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87" name="Google Shape;1387;p140"/>
            <p:cNvSpPr txBox="1"/>
            <p:nvPr/>
          </p:nvSpPr>
          <p:spPr>
            <a:xfrm>
              <a:off x="2816388" y="1674324"/>
              <a:ext cx="1185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 b="1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8" name="Google Shape;1388;p140"/>
            <p:cNvSpPr txBox="1"/>
            <p:nvPr/>
          </p:nvSpPr>
          <p:spPr>
            <a:xfrm>
              <a:off x="2816388" y="2521668"/>
              <a:ext cx="1185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9" name="Google Shape;1389;p140"/>
            <p:cNvSpPr txBox="1"/>
            <p:nvPr/>
          </p:nvSpPr>
          <p:spPr>
            <a:xfrm>
              <a:off x="2816388" y="3090565"/>
              <a:ext cx="1185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2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1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534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" name="Google Shape;535;p107"/>
          <p:cNvSpPr/>
          <p:nvPr/>
        </p:nvSpPr>
        <p:spPr>
          <a:xfrm>
            <a:off x="0" y="715050"/>
            <a:ext cx="3505200" cy="3701100"/>
          </a:xfrm>
          <a:prstGeom prst="homePlate">
            <a:avLst>
              <a:gd fmla="val 19906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107"/>
          <p:cNvSpPr/>
          <p:nvPr/>
        </p:nvSpPr>
        <p:spPr>
          <a:xfrm rot="-5400000">
            <a:off x="1277975" y="2230275"/>
            <a:ext cx="3514450" cy="673350"/>
          </a:xfrm>
          <a:custGeom>
            <a:rect b="b" l="l" r="r" t="t"/>
            <a:pathLst>
              <a:path extrusionOk="0" h="26934" w="140578">
                <a:moveTo>
                  <a:pt x="0" y="87"/>
                </a:moveTo>
                <a:lnTo>
                  <a:pt x="70202" y="26934"/>
                </a:lnTo>
                <a:lnTo>
                  <a:pt x="140578" y="0"/>
                </a:lnTo>
              </a:path>
            </a:pathLst>
          </a:cu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37" name="Google Shape;537;p107"/>
          <p:cNvSpPr txBox="1"/>
          <p:nvPr>
            <p:ph idx="1" type="body"/>
          </p:nvPr>
        </p:nvSpPr>
        <p:spPr>
          <a:xfrm>
            <a:off x="3906775" y="961675"/>
            <a:ext cx="5014200" cy="2905800"/>
          </a:xfrm>
          <a:prstGeom prst="rect">
            <a:avLst/>
          </a:prstGeom>
          <a:noFill/>
          <a:ln cap="flat" cmpd="sng" w="9525">
            <a:solidFill>
              <a:srgbClr val="000000">
                <a:alpha val="0"/>
              </a:srgbClr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Providing Software</a:t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b="0" i="0" sz="2400" u="none" cap="none" strike="noStrike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rPr b="0" i="0" lang="en-GB" sz="24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Providing Professional Services</a:t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56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aphicFrame>
        <p:nvGraphicFramePr>
          <p:cNvPr id="538" name="Google Shape;538;p107"/>
          <p:cNvGraphicFramePr/>
          <p:nvPr/>
        </p:nvGraphicFramePr>
        <p:xfrm>
          <a:off x="3993057" y="164890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{DB23C109-7202-4721-840E-678353D231F1}</a:tableStyleId>
              </a:tblPr>
              <a:tblGrid>
                <a:gridCol w="1957300"/>
                <a:gridCol w="1957300"/>
              </a:tblGrid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Helvetica Neue"/>
                        <a:buNone/>
                      </a:pPr>
                      <a:r>
                        <a:rPr b="0" i="0" lang="en-GB" sz="1800" u="none" cap="none" strike="noStrike">
                          <a:solidFill>
                            <a:srgbClr val="595959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Applications</a:t>
                      </a:r>
                      <a:endParaRPr sz="1800">
                        <a:solidFill>
                          <a:srgbClr val="595959"/>
                        </a:solidFill>
                        <a:latin typeface="Roboto Condensed"/>
                        <a:ea typeface="Roboto Condensed"/>
                        <a:cs typeface="Roboto Condensed"/>
                        <a:sym typeface="Roboto Condensed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Helvetica Neue"/>
                        <a:buNone/>
                      </a:pPr>
                      <a:r>
                        <a:rPr b="0" i="0" lang="en-GB" sz="1800" u="none" cap="none" strike="noStrike">
                          <a:solidFill>
                            <a:srgbClr val="595959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Frameworks</a:t>
                      </a:r>
                      <a:endParaRPr sz="1800">
                        <a:solidFill>
                          <a:srgbClr val="595959"/>
                        </a:solidFill>
                        <a:latin typeface="Roboto Condensed"/>
                        <a:ea typeface="Roboto Condensed"/>
                        <a:cs typeface="Roboto Condensed"/>
                        <a:sym typeface="Roboto Condensed"/>
                      </a:endParaRPr>
                    </a:p>
                  </a:txBody>
                  <a:tcPr marT="45725" marB="45725" marR="91450" marL="91450">
                    <a:lnL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08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Helvetica Neue"/>
                        <a:buNone/>
                      </a:pPr>
                      <a:r>
                        <a:rPr b="0" i="0" lang="en-GB" sz="1800" u="none" cap="none" strike="noStrike">
                          <a:solidFill>
                            <a:srgbClr val="595959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Tools</a:t>
                      </a:r>
                      <a:endParaRPr sz="1800">
                        <a:solidFill>
                          <a:srgbClr val="595959"/>
                        </a:solidFill>
                        <a:latin typeface="Roboto Condensed"/>
                        <a:ea typeface="Roboto Condensed"/>
                        <a:cs typeface="Roboto Condensed"/>
                        <a:sym typeface="Roboto Condensed"/>
                      </a:endParaRPr>
                    </a:p>
                  </a:txBody>
                  <a:tcPr marT="45725" marB="45725" marR="91450" marL="91450">
                    <a:lnL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Helvetica Neue"/>
                        <a:buNone/>
                      </a:pPr>
                      <a:r>
                        <a:rPr b="0" i="0" lang="en-GB" sz="1800" u="none" cap="none" strike="noStrike">
                          <a:solidFill>
                            <a:srgbClr val="595959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APIs</a:t>
                      </a:r>
                      <a:endParaRPr sz="1800">
                        <a:solidFill>
                          <a:srgbClr val="595959"/>
                        </a:solidFill>
                        <a:latin typeface="Roboto Condensed"/>
                        <a:ea typeface="Roboto Condensed"/>
                        <a:cs typeface="Roboto Condensed"/>
                        <a:sym typeface="Roboto Condensed"/>
                      </a:endParaRPr>
                    </a:p>
                  </a:txBody>
                  <a:tcPr marT="45725" marB="45725" marR="91450" marL="91450">
                    <a:lnL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59595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2B92B6">
                          <a:alpha val="0"/>
                        </a:srgbClr>
                      </a:solidFill>
                      <a:prstDash val="dash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539" name="Google Shape;539;p107"/>
          <p:cNvSpPr txBox="1"/>
          <p:nvPr>
            <p:ph type="title"/>
          </p:nvPr>
        </p:nvSpPr>
        <p:spPr>
          <a:xfrm>
            <a:off x="321475" y="1774075"/>
            <a:ext cx="2376900" cy="151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How does Caplin 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do this?</a:t>
            </a:r>
            <a:endParaRPr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540" name="Google Shape;540;p107"/>
          <p:cNvCxnSpPr/>
          <p:nvPr/>
        </p:nvCxnSpPr>
        <p:spPr>
          <a:xfrm>
            <a:off x="4020525" y="2638825"/>
            <a:ext cx="3962400" cy="0"/>
          </a:xfrm>
          <a:prstGeom prst="straightConnector1">
            <a:avLst/>
          </a:prstGeom>
          <a:noFill/>
          <a:ln cap="flat" cmpd="sng" w="9525">
            <a:solidFill>
              <a:srgbClr val="2B92B6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541" name="Google Shape;541;p107"/>
          <p:cNvCxnSpPr/>
          <p:nvPr/>
        </p:nvCxnSpPr>
        <p:spPr>
          <a:xfrm>
            <a:off x="4020525" y="3596300"/>
            <a:ext cx="4343400" cy="0"/>
          </a:xfrm>
          <a:prstGeom prst="straightConnector1">
            <a:avLst/>
          </a:prstGeom>
          <a:noFill/>
          <a:ln cap="flat" cmpd="sng" w="38100">
            <a:solidFill>
              <a:srgbClr val="2B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08"/>
          <p:cNvSpPr txBox="1"/>
          <p:nvPr/>
        </p:nvSpPr>
        <p:spPr>
          <a:xfrm>
            <a:off x="457200" y="2243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b="0" i="0" lang="en-GB" sz="4000" u="none" cap="none" strike="noStrike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Caplin’s Customer’s Solutions</a:t>
            </a:r>
            <a:endParaRPr sz="4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547" name="Google Shape;547;p108"/>
          <p:cNvGrpSpPr/>
          <p:nvPr/>
        </p:nvGrpSpPr>
        <p:grpSpPr>
          <a:xfrm>
            <a:off x="1112545" y="1436065"/>
            <a:ext cx="7783818" cy="1324135"/>
            <a:chOff x="1064303" y="-50423"/>
            <a:chExt cx="9948643" cy="2034940"/>
          </a:xfrm>
        </p:grpSpPr>
        <p:pic>
          <p:nvPicPr>
            <p:cNvPr id="548" name="Google Shape;548;p10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 flipH="1">
              <a:off x="1064303" y="-50423"/>
              <a:ext cx="1596900" cy="13293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549" name="Google Shape;549;p108"/>
            <p:cNvGrpSpPr/>
            <p:nvPr/>
          </p:nvGrpSpPr>
          <p:grpSpPr>
            <a:xfrm>
              <a:off x="1120319" y="-50421"/>
              <a:ext cx="9892627" cy="2034938"/>
              <a:chOff x="1120319" y="-50421"/>
              <a:chExt cx="9892627" cy="2034938"/>
            </a:xfrm>
          </p:grpSpPr>
          <p:pic>
            <p:nvPicPr>
              <p:cNvPr id="550" name="Google Shape;550;p108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1120319" y="-44085"/>
                <a:ext cx="2429100" cy="202080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1" name="Google Shape;551;p108"/>
              <p:cNvGrpSpPr/>
              <p:nvPr/>
            </p:nvGrpSpPr>
            <p:grpSpPr>
              <a:xfrm>
                <a:off x="3602778" y="-50421"/>
                <a:ext cx="7410168" cy="2034938"/>
                <a:chOff x="3602778" y="-411358"/>
                <a:chExt cx="7410168" cy="2034938"/>
              </a:xfrm>
            </p:grpSpPr>
            <p:pic>
              <p:nvPicPr>
                <p:cNvPr id="552" name="Google Shape;552;p108"/>
                <p:cNvPicPr preferRelativeResize="0"/>
                <p:nvPr/>
              </p:nvPicPr>
              <p:blipFill rotWithShape="1">
                <a:blip r:embed="rId5">
                  <a:alphaModFix/>
                </a:blip>
                <a:srcRect b="0" l="0" r="0" t="0"/>
                <a:stretch/>
              </p:blipFill>
              <p:spPr>
                <a:xfrm>
                  <a:off x="8583846" y="-405020"/>
                  <a:ext cx="2429100" cy="20220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53" name="Google Shape;553;p108"/>
                <p:cNvPicPr preferRelativeResize="0"/>
                <p:nvPr/>
              </p:nvPicPr>
              <p:blipFill rotWithShape="1">
                <a:blip r:embed="rId6">
                  <a:alphaModFix/>
                </a:blip>
                <a:srcRect b="0" l="0" r="0" t="0"/>
                <a:stretch/>
              </p:blipFill>
              <p:spPr>
                <a:xfrm>
                  <a:off x="6086164" y="-405020"/>
                  <a:ext cx="2436600" cy="2028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pic>
              <p:nvPicPr>
                <p:cNvPr id="554" name="Google Shape;554;p108"/>
                <p:cNvPicPr preferRelativeResize="0"/>
                <p:nvPr/>
              </p:nvPicPr>
              <p:blipFill rotWithShape="1">
                <a:blip r:embed="rId7">
                  <a:alphaModFix/>
                </a:blip>
                <a:srcRect b="0" l="0" r="0" t="0"/>
                <a:stretch/>
              </p:blipFill>
              <p:spPr>
                <a:xfrm>
                  <a:off x="3602778" y="-411358"/>
                  <a:ext cx="2436600" cy="202860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</p:grpSp>
        </p:grpSp>
      </p:grpSp>
      <p:grpSp>
        <p:nvGrpSpPr>
          <p:cNvPr id="555" name="Google Shape;555;p108"/>
          <p:cNvGrpSpPr/>
          <p:nvPr/>
        </p:nvGrpSpPr>
        <p:grpSpPr>
          <a:xfrm>
            <a:off x="43444" y="815596"/>
            <a:ext cx="8852900" cy="1854419"/>
            <a:chOff x="-2080453" y="262089"/>
            <a:chExt cx="11716385" cy="2409901"/>
          </a:xfrm>
        </p:grpSpPr>
        <p:grpSp>
          <p:nvGrpSpPr>
            <p:cNvPr id="556" name="Google Shape;556;p108"/>
            <p:cNvGrpSpPr/>
            <p:nvPr/>
          </p:nvGrpSpPr>
          <p:grpSpPr>
            <a:xfrm>
              <a:off x="-2080453" y="262090"/>
              <a:ext cx="8772576" cy="2409900"/>
              <a:chOff x="-2080453" y="262090"/>
              <a:chExt cx="8772576" cy="2409900"/>
            </a:xfrm>
          </p:grpSpPr>
          <p:pic>
            <p:nvPicPr>
              <p:cNvPr id="557" name="Google Shape;557;p108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796823" y="262090"/>
                <a:ext cx="2895300" cy="2408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58" name="Google Shape;558;p108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868211" y="262090"/>
                <a:ext cx="2895300" cy="2408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59" name="Google Shape;559;p108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-2080453" y="262090"/>
                <a:ext cx="2896500" cy="24099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60" name="Google Shape;560;p108"/>
            <p:cNvPicPr preferRelativeResize="0"/>
            <p:nvPr/>
          </p:nvPicPr>
          <p:blipFill rotWithShape="1">
            <a:blip r:embed="rId11">
              <a:alphaModFix/>
            </a:blip>
            <a:srcRect b="0" l="0" r="0" t="0"/>
            <a:stretch/>
          </p:blipFill>
          <p:spPr>
            <a:xfrm>
              <a:off x="6740632" y="262089"/>
              <a:ext cx="2895300" cy="24087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1" name="Google Shape;561;p108"/>
          <p:cNvGrpSpPr/>
          <p:nvPr/>
        </p:nvGrpSpPr>
        <p:grpSpPr>
          <a:xfrm>
            <a:off x="457201" y="2520220"/>
            <a:ext cx="8486920" cy="1821490"/>
            <a:chOff x="-2774891" y="1127455"/>
            <a:chExt cx="13616108" cy="2808774"/>
          </a:xfrm>
        </p:grpSpPr>
        <p:grpSp>
          <p:nvGrpSpPr>
            <p:cNvPr id="562" name="Google Shape;562;p108"/>
            <p:cNvGrpSpPr/>
            <p:nvPr/>
          </p:nvGrpSpPr>
          <p:grpSpPr>
            <a:xfrm>
              <a:off x="-2774891" y="1127455"/>
              <a:ext cx="10202176" cy="2805600"/>
              <a:chOff x="-2774891" y="1127455"/>
              <a:chExt cx="10202176" cy="2805600"/>
            </a:xfrm>
          </p:grpSpPr>
          <p:pic>
            <p:nvPicPr>
              <p:cNvPr id="563" name="Google Shape;563;p108"/>
              <p:cNvPicPr preferRelativeResize="0"/>
              <p:nvPr/>
            </p:nvPicPr>
            <p:blipFill rotWithShape="1">
              <a:blip r:embed="rId12">
                <a:alphaModFix/>
              </a:blip>
              <a:srcRect b="0" l="0" r="0" t="0"/>
              <a:stretch/>
            </p:blipFill>
            <p:spPr>
              <a:xfrm>
                <a:off x="4059485" y="1127455"/>
                <a:ext cx="3367800" cy="2805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64" name="Google Shape;564;p108"/>
              <p:cNvPicPr preferRelativeResize="0"/>
              <p:nvPr/>
            </p:nvPicPr>
            <p:blipFill rotWithShape="1">
              <a:blip r:embed="rId13">
                <a:alphaModFix/>
              </a:blip>
              <a:srcRect b="0" l="0" r="0" t="0"/>
              <a:stretch/>
            </p:blipFill>
            <p:spPr>
              <a:xfrm>
                <a:off x="642199" y="1134229"/>
                <a:ext cx="3363900" cy="27987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565" name="Google Shape;565;p108"/>
              <p:cNvPicPr preferRelativeResize="0"/>
              <p:nvPr/>
            </p:nvPicPr>
            <p:blipFill rotWithShape="1">
              <a:blip r:embed="rId14">
                <a:alphaModFix/>
              </a:blip>
              <a:srcRect b="0" l="0" r="0" t="0"/>
              <a:stretch/>
            </p:blipFill>
            <p:spPr>
              <a:xfrm>
                <a:off x="-2774891" y="1134229"/>
                <a:ext cx="3363900" cy="2798700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id="566" name="Google Shape;566;p108"/>
            <p:cNvPicPr preferRelativeResize="0"/>
            <p:nvPr/>
          </p:nvPicPr>
          <p:blipFill rotWithShape="1">
            <a:blip r:embed="rId15">
              <a:alphaModFix/>
            </a:blip>
            <a:srcRect b="0" l="0" r="0" t="0"/>
            <a:stretch/>
          </p:blipFill>
          <p:spPr>
            <a:xfrm>
              <a:off x="7473417" y="1134229"/>
              <a:ext cx="3367800" cy="28020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67" name="Google Shape;567;p108"/>
          <p:cNvGrpSpPr/>
          <p:nvPr/>
        </p:nvGrpSpPr>
        <p:grpSpPr>
          <a:xfrm>
            <a:off x="239996" y="2796647"/>
            <a:ext cx="8594429" cy="1829845"/>
            <a:chOff x="-3520358" y="2071269"/>
            <a:chExt cx="15583733" cy="3211944"/>
          </a:xfrm>
        </p:grpSpPr>
        <p:pic>
          <p:nvPicPr>
            <p:cNvPr id="568" name="Google Shape;568;p108"/>
            <p:cNvPicPr preferRelativeResize="0"/>
            <p:nvPr/>
          </p:nvPicPr>
          <p:blipFill rotWithShape="1">
            <a:blip r:embed="rId16">
              <a:alphaModFix/>
            </a:blip>
            <a:srcRect b="0" l="0" r="0" t="0"/>
            <a:stretch/>
          </p:blipFill>
          <p:spPr>
            <a:xfrm>
              <a:off x="-3520358" y="2071269"/>
              <a:ext cx="3855000" cy="3208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69" name="Google Shape;569;p108"/>
            <p:cNvPicPr preferRelativeResize="0"/>
            <p:nvPr/>
          </p:nvPicPr>
          <p:blipFill rotWithShape="1">
            <a:blip r:embed="rId17">
              <a:alphaModFix/>
            </a:blip>
            <a:srcRect b="0" l="0" r="0" t="0"/>
            <a:stretch/>
          </p:blipFill>
          <p:spPr>
            <a:xfrm>
              <a:off x="8206875" y="2071413"/>
              <a:ext cx="3856500" cy="3208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0" name="Google Shape;570;p108"/>
            <p:cNvPicPr preferRelativeResize="0"/>
            <p:nvPr/>
          </p:nvPicPr>
          <p:blipFill rotWithShape="1">
            <a:blip r:embed="rId18">
              <a:alphaModFix/>
            </a:blip>
            <a:srcRect b="0" l="0" r="0" t="0"/>
            <a:stretch/>
          </p:blipFill>
          <p:spPr>
            <a:xfrm>
              <a:off x="4296760" y="2071413"/>
              <a:ext cx="3860400" cy="3211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1" name="Google Shape;571;p108"/>
            <p:cNvPicPr preferRelativeResize="0"/>
            <p:nvPr/>
          </p:nvPicPr>
          <p:blipFill rotWithShape="1">
            <a:blip r:embed="rId19">
              <a:alphaModFix/>
            </a:blip>
            <a:srcRect b="0" l="0" r="0" t="0"/>
            <a:stretch/>
          </p:blipFill>
          <p:spPr>
            <a:xfrm>
              <a:off x="388201" y="2075742"/>
              <a:ext cx="3855000" cy="32073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2" name="Google Shape;572;p108"/>
          <p:cNvGrpSpPr/>
          <p:nvPr/>
        </p:nvGrpSpPr>
        <p:grpSpPr>
          <a:xfrm>
            <a:off x="1018640" y="3178087"/>
            <a:ext cx="4912203" cy="1866806"/>
            <a:chOff x="98359" y="3221197"/>
            <a:chExt cx="8947546" cy="3701776"/>
          </a:xfrm>
        </p:grpSpPr>
        <p:pic>
          <p:nvPicPr>
            <p:cNvPr id="573" name="Google Shape;573;p108"/>
            <p:cNvPicPr preferRelativeResize="0"/>
            <p:nvPr/>
          </p:nvPicPr>
          <p:blipFill rotWithShape="1">
            <a:blip r:embed="rId20">
              <a:alphaModFix/>
            </a:blip>
            <a:srcRect b="0" l="0" r="0" t="0"/>
            <a:stretch/>
          </p:blipFill>
          <p:spPr>
            <a:xfrm>
              <a:off x="4596605" y="3221197"/>
              <a:ext cx="4449300" cy="37017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4" name="Google Shape;574;p108"/>
            <p:cNvPicPr preferRelativeResize="0"/>
            <p:nvPr/>
          </p:nvPicPr>
          <p:blipFill rotWithShape="1">
            <a:blip r:embed="rId21">
              <a:alphaModFix/>
            </a:blip>
            <a:srcRect b="0" l="0" r="0" t="0"/>
            <a:stretch/>
          </p:blipFill>
          <p:spPr>
            <a:xfrm>
              <a:off x="98359" y="3224873"/>
              <a:ext cx="4444800" cy="36981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575" name="Google Shape;575;p108"/>
          <p:cNvGrpSpPr/>
          <p:nvPr/>
        </p:nvGrpSpPr>
        <p:grpSpPr>
          <a:xfrm>
            <a:off x="6752602" y="3750023"/>
            <a:ext cx="2220528" cy="1248045"/>
            <a:chOff x="6404721" y="4029896"/>
            <a:chExt cx="2878196" cy="1526100"/>
          </a:xfrm>
        </p:grpSpPr>
        <p:pic>
          <p:nvPicPr>
            <p:cNvPr id="576" name="Google Shape;576;p108"/>
            <p:cNvPicPr preferRelativeResize="0"/>
            <p:nvPr/>
          </p:nvPicPr>
          <p:blipFill rotWithShape="1">
            <a:blip r:embed="rId22">
              <a:alphaModFix/>
            </a:blip>
            <a:srcRect b="0" l="0" r="0" t="0"/>
            <a:stretch/>
          </p:blipFill>
          <p:spPr>
            <a:xfrm>
              <a:off x="7130717" y="4029896"/>
              <a:ext cx="2152200" cy="15261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577" name="Google Shape;577;p108"/>
            <p:cNvPicPr preferRelativeResize="0"/>
            <p:nvPr/>
          </p:nvPicPr>
          <p:blipFill rotWithShape="1">
            <a:blip r:embed="rId23">
              <a:alphaModFix/>
            </a:blip>
            <a:srcRect b="0" l="0" r="0" t="0"/>
            <a:stretch/>
          </p:blipFill>
          <p:spPr>
            <a:xfrm>
              <a:off x="6404721" y="4029896"/>
              <a:ext cx="869400" cy="15261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109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E-distribution platform</a:t>
            </a:r>
            <a:endParaRPr/>
          </a:p>
        </p:txBody>
      </p:sp>
      <p:sp>
        <p:nvSpPr>
          <p:cNvPr id="583" name="Google Shape;583;p109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 software platform that enables the real-time distribution and presentation of pricing and trading services over the web.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GB"/>
              <a:t>This</a:t>
            </a: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/>
              <a:t>should include:</a:t>
            </a:r>
            <a:endParaRPr/>
          </a:p>
          <a:p>
            <a:pPr indent="-330200" lvl="0" marL="45720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Connectivity to information, pricing and trading systems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Normalization of data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Permissioning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Data management and enhancement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Latency control</a:t>
            </a:r>
            <a:endParaRPr sz="1600"/>
          </a:p>
          <a:p>
            <a:pPr indent="-3302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1600"/>
              <a:t>End-user display</a:t>
            </a:r>
            <a:endParaRPr sz="1600"/>
          </a:p>
          <a:p>
            <a:pPr indent="0" lvl="0" marL="0" marR="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p110"/>
          <p:cNvSpPr/>
          <p:nvPr/>
        </p:nvSpPr>
        <p:spPr>
          <a:xfrm>
            <a:off x="0" y="1694375"/>
            <a:ext cx="2910600" cy="129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110"/>
          <p:cNvSpPr txBox="1"/>
          <p:nvPr/>
        </p:nvSpPr>
        <p:spPr>
          <a:xfrm>
            <a:off x="3685235" y="2249972"/>
            <a:ext cx="4889700" cy="180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I    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endParaRPr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590" name="Google Shape;590;p110"/>
          <p:cNvSpPr/>
          <p:nvPr/>
        </p:nvSpPr>
        <p:spPr>
          <a:xfrm>
            <a:off x="3685225" y="3781366"/>
            <a:ext cx="1061100" cy="602100"/>
          </a:xfrm>
          <a:prstGeom prst="homePlate">
            <a:avLst>
              <a:gd fmla="val 23514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591" name="Google Shape;591;p110"/>
          <p:cNvCxnSpPr/>
          <p:nvPr/>
        </p:nvCxnSpPr>
        <p:spPr>
          <a:xfrm>
            <a:off x="3685225" y="3984666"/>
            <a:ext cx="10221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592" name="Google Shape;592;p110"/>
          <p:cNvCxnSpPr/>
          <p:nvPr/>
        </p:nvCxnSpPr>
        <p:spPr>
          <a:xfrm>
            <a:off x="3685225" y="4205472"/>
            <a:ext cx="10221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grpSp>
        <p:nvGrpSpPr>
          <p:cNvPr id="593" name="Google Shape;593;p110"/>
          <p:cNvGrpSpPr/>
          <p:nvPr/>
        </p:nvGrpSpPr>
        <p:grpSpPr>
          <a:xfrm>
            <a:off x="3745828" y="3781400"/>
            <a:ext cx="900897" cy="603566"/>
            <a:chOff x="1740690" y="3702705"/>
            <a:chExt cx="900897" cy="476713"/>
          </a:xfrm>
        </p:grpSpPr>
        <p:sp>
          <p:nvSpPr>
            <p:cNvPr id="594" name="Google Shape;594;p110"/>
            <p:cNvSpPr txBox="1"/>
            <p:nvPr/>
          </p:nvSpPr>
          <p:spPr>
            <a:xfrm>
              <a:off x="1740988" y="3702705"/>
              <a:ext cx="900600" cy="16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sz="7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Pre-trade</a:t>
              </a:r>
              <a:endParaRPr sz="7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95" name="Google Shape;595;p110"/>
            <p:cNvSpPr txBox="1"/>
            <p:nvPr/>
          </p:nvSpPr>
          <p:spPr>
            <a:xfrm>
              <a:off x="1740690" y="3869276"/>
              <a:ext cx="900600" cy="162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sz="7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Execution</a:t>
              </a:r>
              <a:endParaRPr sz="700"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596" name="Google Shape;596;p110"/>
            <p:cNvSpPr txBox="1"/>
            <p:nvPr/>
          </p:nvSpPr>
          <p:spPr>
            <a:xfrm>
              <a:off x="1740988" y="4037218"/>
              <a:ext cx="900600" cy="14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sz="7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Post-trade</a:t>
              </a:r>
              <a:endParaRPr sz="7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597" name="Google Shape;597;p110"/>
          <p:cNvSpPr txBox="1"/>
          <p:nvPr/>
        </p:nvSpPr>
        <p:spPr>
          <a:xfrm>
            <a:off x="4798273" y="4447650"/>
            <a:ext cx="7287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FX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8" name="Google Shape;598;p110"/>
          <p:cNvSpPr txBox="1"/>
          <p:nvPr/>
        </p:nvSpPr>
        <p:spPr>
          <a:xfrm>
            <a:off x="5692480" y="4447623"/>
            <a:ext cx="11172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lang="en-GB"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Securities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9" name="Google Shape;599;p110"/>
          <p:cNvSpPr txBox="1"/>
          <p:nvPr/>
        </p:nvSpPr>
        <p:spPr>
          <a:xfrm>
            <a:off x="6826763" y="4463125"/>
            <a:ext cx="8466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lang="en-GB"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Futures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00" name="Google Shape;600;p110"/>
          <p:cNvSpPr txBox="1"/>
          <p:nvPr/>
        </p:nvSpPr>
        <p:spPr>
          <a:xfrm>
            <a:off x="7928250" y="4451950"/>
            <a:ext cx="6873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lang="en-GB"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Fixed Income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601" name="Google Shape;601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75287" y="3869911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02" name="Google Shape;602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38012" y="3869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03" name="Google Shape;603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31574" y="3869911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04" name="Google Shape;604;p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81687" y="386989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605" name="Google Shape;605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9388" y="614320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5.png" id="606" name="Google Shape;606;p11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47475" y="916675"/>
            <a:ext cx="585025" cy="472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8.png" id="607" name="Google Shape;607;p11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62325" y="1074049"/>
            <a:ext cx="190575" cy="318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7.png" id="608" name="Google Shape;608;p11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089975" y="875874"/>
            <a:ext cx="780977" cy="615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609" name="Google Shape;609;p11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5935" y="614320"/>
            <a:ext cx="915722" cy="698816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110"/>
          <p:cNvSpPr txBox="1"/>
          <p:nvPr/>
        </p:nvSpPr>
        <p:spPr>
          <a:xfrm>
            <a:off x="383600" y="1745775"/>
            <a:ext cx="2396700" cy="118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E-Distribution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Architecture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grpSp>
        <p:nvGrpSpPr>
          <p:cNvPr id="611" name="Google Shape;611;p110"/>
          <p:cNvGrpSpPr/>
          <p:nvPr/>
        </p:nvGrpSpPr>
        <p:grpSpPr>
          <a:xfrm>
            <a:off x="3686467" y="1735675"/>
            <a:ext cx="4889700" cy="475200"/>
            <a:chOff x="3686467" y="1735675"/>
            <a:chExt cx="4889700" cy="475200"/>
          </a:xfrm>
        </p:grpSpPr>
        <p:sp>
          <p:nvSpPr>
            <p:cNvPr id="612" name="Google Shape;612;p110"/>
            <p:cNvSpPr txBox="1"/>
            <p:nvPr/>
          </p:nvSpPr>
          <p:spPr>
            <a:xfrm>
              <a:off x="3686467" y="1735675"/>
              <a:ext cx="4889700" cy="475200"/>
            </a:xfrm>
            <a:prstGeom prst="rect">
              <a:avLst/>
            </a:prstGeom>
            <a:solidFill>
              <a:srgbClr val="2B92B6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Presentation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3" name="Google Shape;613;p110"/>
            <p:cNvSpPr/>
            <p:nvPr/>
          </p:nvSpPr>
          <p:spPr>
            <a:xfrm>
              <a:off x="3686775" y="2167875"/>
              <a:ext cx="4889100" cy="36300"/>
            </a:xfrm>
            <a:prstGeom prst="rect">
              <a:avLst/>
            </a:prstGeom>
            <a:solidFill>
              <a:srgbClr val="2273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4" name="Google Shape;614;p110"/>
          <p:cNvGrpSpPr/>
          <p:nvPr/>
        </p:nvGrpSpPr>
        <p:grpSpPr>
          <a:xfrm>
            <a:off x="3686774" y="2469104"/>
            <a:ext cx="4889101" cy="336000"/>
            <a:chOff x="3686774" y="2469104"/>
            <a:chExt cx="4889101" cy="336000"/>
          </a:xfrm>
        </p:grpSpPr>
        <p:sp>
          <p:nvSpPr>
            <p:cNvPr id="615" name="Google Shape;615;p110"/>
            <p:cNvSpPr txBox="1"/>
            <p:nvPr/>
          </p:nvSpPr>
          <p:spPr>
            <a:xfrm>
              <a:off x="3686774" y="2469104"/>
              <a:ext cx="4889100" cy="336000"/>
            </a:xfrm>
            <a:prstGeom prst="rect">
              <a:avLst/>
            </a:prstGeom>
            <a:solidFill>
              <a:srgbClr val="2B92B6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Distribution-Middleware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6" name="Google Shape;616;p110"/>
            <p:cNvSpPr/>
            <p:nvPr/>
          </p:nvSpPr>
          <p:spPr>
            <a:xfrm>
              <a:off x="3686775" y="2765088"/>
              <a:ext cx="4889100" cy="36300"/>
            </a:xfrm>
            <a:prstGeom prst="rect">
              <a:avLst/>
            </a:prstGeom>
            <a:solidFill>
              <a:srgbClr val="2273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17" name="Google Shape;617;p110"/>
          <p:cNvGrpSpPr/>
          <p:nvPr/>
        </p:nvGrpSpPr>
        <p:grpSpPr>
          <a:xfrm>
            <a:off x="3686300" y="2844216"/>
            <a:ext cx="4889100" cy="299400"/>
            <a:chOff x="3686300" y="2844216"/>
            <a:chExt cx="4889100" cy="299400"/>
          </a:xfrm>
        </p:grpSpPr>
        <p:sp>
          <p:nvSpPr>
            <p:cNvPr id="618" name="Google Shape;618;p110"/>
            <p:cNvSpPr txBox="1"/>
            <p:nvPr/>
          </p:nvSpPr>
          <p:spPr>
            <a:xfrm>
              <a:off x="3686300" y="2844216"/>
              <a:ext cx="4889100" cy="299400"/>
            </a:xfrm>
            <a:prstGeom prst="rect">
              <a:avLst/>
            </a:prstGeom>
            <a:solidFill>
              <a:srgbClr val="2B92B6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Web trading services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19" name="Google Shape;619;p110"/>
            <p:cNvSpPr/>
            <p:nvPr/>
          </p:nvSpPr>
          <p:spPr>
            <a:xfrm>
              <a:off x="3686300" y="3105763"/>
              <a:ext cx="4889100" cy="36300"/>
            </a:xfrm>
            <a:prstGeom prst="rect">
              <a:avLst/>
            </a:prstGeom>
            <a:solidFill>
              <a:srgbClr val="2273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0" name="Google Shape;620;p110"/>
          <p:cNvGrpSpPr/>
          <p:nvPr/>
        </p:nvGrpSpPr>
        <p:grpSpPr>
          <a:xfrm>
            <a:off x="3684751" y="3183249"/>
            <a:ext cx="4891124" cy="475501"/>
            <a:chOff x="3684751" y="3183249"/>
            <a:chExt cx="4891124" cy="475501"/>
          </a:xfrm>
        </p:grpSpPr>
        <p:sp>
          <p:nvSpPr>
            <p:cNvPr id="621" name="Google Shape;621;p110"/>
            <p:cNvSpPr txBox="1"/>
            <p:nvPr/>
          </p:nvSpPr>
          <p:spPr>
            <a:xfrm>
              <a:off x="3684751" y="3183249"/>
              <a:ext cx="4890600" cy="475500"/>
            </a:xfrm>
            <a:prstGeom prst="rect">
              <a:avLst/>
            </a:prstGeom>
            <a:solidFill>
              <a:srgbClr val="2B92B6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i="0" lang="en-GB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Integration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22" name="Google Shape;622;p110"/>
            <p:cNvSpPr/>
            <p:nvPr/>
          </p:nvSpPr>
          <p:spPr>
            <a:xfrm>
              <a:off x="3686775" y="3622450"/>
              <a:ext cx="4889100" cy="36300"/>
            </a:xfrm>
            <a:prstGeom prst="rect">
              <a:avLst/>
            </a:prstGeom>
            <a:solidFill>
              <a:srgbClr val="22738E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3F3F3"/>
        </a:solidFill>
      </p:bgPr>
    </p:bg>
    <p:spTree>
      <p:nvGrpSpPr>
        <p:cNvPr id="626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111"/>
          <p:cNvSpPr/>
          <p:nvPr/>
        </p:nvSpPr>
        <p:spPr>
          <a:xfrm>
            <a:off x="0" y="1694375"/>
            <a:ext cx="2910600" cy="1291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8" name="Google Shape;628;p111"/>
          <p:cNvSpPr txBox="1"/>
          <p:nvPr/>
        </p:nvSpPr>
        <p:spPr>
          <a:xfrm>
            <a:off x="4222450" y="2197111"/>
            <a:ext cx="4586700" cy="179100"/>
          </a:xfrm>
          <a:prstGeom prst="rect">
            <a:avLst/>
          </a:prstGeom>
          <a:solidFill>
            <a:srgbClr val="04396E">
              <a:alpha val="10590"/>
            </a:srgbClr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400" u="none" cap="none" strike="noStrike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rPr>
              <a:t> INTERNET</a:t>
            </a:r>
            <a:endParaRPr/>
          </a:p>
        </p:txBody>
      </p:sp>
      <p:sp>
        <p:nvSpPr>
          <p:cNvPr id="629" name="Google Shape;629;p111"/>
          <p:cNvSpPr/>
          <p:nvPr/>
        </p:nvSpPr>
        <p:spPr>
          <a:xfrm>
            <a:off x="4736550" y="1210525"/>
            <a:ext cx="4074000" cy="9477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0" name="Google Shape;630;p111"/>
          <p:cNvSpPr/>
          <p:nvPr/>
        </p:nvSpPr>
        <p:spPr>
          <a:xfrm>
            <a:off x="4736550" y="2415563"/>
            <a:ext cx="4074000" cy="6564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1" name="Google Shape;631;p111"/>
          <p:cNvSpPr/>
          <p:nvPr/>
        </p:nvSpPr>
        <p:spPr>
          <a:xfrm>
            <a:off x="4736550" y="3105200"/>
            <a:ext cx="4074000" cy="947700"/>
          </a:xfrm>
          <a:prstGeom prst="rect">
            <a:avLst/>
          </a:prstGeom>
          <a:solidFill>
            <a:srgbClr val="2D3E50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2" name="Google Shape;632;p111"/>
          <p:cNvSpPr/>
          <p:nvPr/>
        </p:nvSpPr>
        <p:spPr>
          <a:xfrm>
            <a:off x="4222450" y="1210525"/>
            <a:ext cx="1061100" cy="947700"/>
          </a:xfrm>
          <a:prstGeom prst="homePlate">
            <a:avLst>
              <a:gd fmla="val 16294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Presentation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3" name="Google Shape;633;p111"/>
          <p:cNvSpPr/>
          <p:nvPr/>
        </p:nvSpPr>
        <p:spPr>
          <a:xfrm>
            <a:off x="4222450" y="2415309"/>
            <a:ext cx="1061100" cy="656400"/>
          </a:xfrm>
          <a:prstGeom prst="homePlate">
            <a:avLst>
              <a:gd fmla="val 23514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Web Trading Services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4" name="Google Shape;634;p111"/>
          <p:cNvSpPr/>
          <p:nvPr/>
        </p:nvSpPr>
        <p:spPr>
          <a:xfrm>
            <a:off x="4222450" y="3105188"/>
            <a:ext cx="1061100" cy="947700"/>
          </a:xfrm>
          <a:prstGeom prst="homePlate">
            <a:avLst>
              <a:gd fmla="val 16294" name="adj"/>
            </a:avLst>
          </a:prstGeom>
          <a:solidFill>
            <a:srgbClr val="2B92B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</a:t>
            </a:r>
            <a:endParaRPr sz="10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5" name="Google Shape;635;p111"/>
          <p:cNvSpPr txBox="1"/>
          <p:nvPr/>
        </p:nvSpPr>
        <p:spPr>
          <a:xfrm>
            <a:off x="4223874" y="2196600"/>
            <a:ext cx="4586700" cy="180000"/>
          </a:xfrm>
          <a:prstGeom prst="rect">
            <a:avLst/>
          </a:prstGeom>
          <a:solidFill>
            <a:srgbClr val="FAB641"/>
          </a:solidFill>
          <a:ln>
            <a:noFill/>
          </a:ln>
        </p:spPr>
        <p:txBody>
          <a:bodyPr anchorCtr="0" anchor="ctr" bIns="46800" lIns="91425" spcFirstLastPara="1" rIns="91425" wrap="square" tIns="36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I    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</a:t>
            </a:r>
            <a:r>
              <a:rPr lang="en-GB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</a:t>
            </a:r>
            <a:r>
              <a:rPr i="0" lang="en-GB" sz="1400" u="none" cap="none" strike="noStrike">
                <a:solidFill>
                  <a:srgbClr val="3636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</a:t>
            </a:r>
            <a:endParaRPr>
              <a:solidFill>
                <a:srgbClr val="363636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cxnSp>
        <p:nvCxnSpPr>
          <p:cNvPr id="636" name="Google Shape;636;p111"/>
          <p:cNvCxnSpPr>
            <a:stCxn id="633" idx="1"/>
            <a:endCxn id="633" idx="3"/>
          </p:cNvCxnSpPr>
          <p:nvPr/>
        </p:nvCxnSpPr>
        <p:spPr>
          <a:xfrm>
            <a:off x="4222450" y="2743509"/>
            <a:ext cx="10611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637" name="Google Shape;637;p111"/>
          <p:cNvSpPr txBox="1"/>
          <p:nvPr/>
        </p:nvSpPr>
        <p:spPr>
          <a:xfrm>
            <a:off x="5658164" y="2571249"/>
            <a:ext cx="29403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1"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Platform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Web Trading Services and Distribution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8" name="Google Shape;638;p111"/>
          <p:cNvSpPr txBox="1"/>
          <p:nvPr/>
        </p:nvSpPr>
        <p:spPr>
          <a:xfrm>
            <a:off x="5658314" y="1486214"/>
            <a:ext cx="29400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1"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</a:t>
            </a:r>
            <a:r>
              <a:rPr b="1" lang="en-GB" sz="12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Components Library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HTML Tools and Business Modules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9" name="Google Shape;639;p111"/>
          <p:cNvSpPr txBox="1"/>
          <p:nvPr/>
        </p:nvSpPr>
        <p:spPr>
          <a:xfrm>
            <a:off x="5659214" y="3390241"/>
            <a:ext cx="2938200" cy="34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1" i="0" lang="en-GB" sz="12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Caplin Integration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Integration APIs and Tools</a:t>
            </a:r>
            <a:endParaRPr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devices_-06.png" id="640" name="Google Shape;640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63163" y="188595"/>
            <a:ext cx="915722" cy="69881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5.png" id="641" name="Google Shape;641;p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91250" y="490950"/>
            <a:ext cx="585025" cy="4720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8.png" id="642" name="Google Shape;642;p1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606100" y="648324"/>
            <a:ext cx="190575" cy="3182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7.png" id="643" name="Google Shape;643;p1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533750" y="450149"/>
            <a:ext cx="780977" cy="61553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evices_-06.png" id="644" name="Google Shape;644;p1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9710" y="188595"/>
            <a:ext cx="915722" cy="69881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45" name="Google Shape;645;p111"/>
          <p:cNvGrpSpPr/>
          <p:nvPr/>
        </p:nvGrpSpPr>
        <p:grpSpPr>
          <a:xfrm>
            <a:off x="3116267" y="4093012"/>
            <a:ext cx="1083203" cy="602103"/>
            <a:chOff x="614447" y="4680217"/>
            <a:chExt cx="1085700" cy="762445"/>
          </a:xfrm>
        </p:grpSpPr>
        <p:sp>
          <p:nvSpPr>
            <p:cNvPr id="646" name="Google Shape;646;p111"/>
            <p:cNvSpPr txBox="1"/>
            <p:nvPr/>
          </p:nvSpPr>
          <p:spPr>
            <a:xfrm>
              <a:off x="614447" y="4680217"/>
              <a:ext cx="1085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76092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363636"/>
                  </a:solidFill>
                  <a:latin typeface="Roboto"/>
                  <a:ea typeface="Roboto"/>
                  <a:cs typeface="Roboto"/>
                  <a:sym typeface="Roboto"/>
                </a:rPr>
                <a:t>Post-trade</a:t>
              </a:r>
              <a:endParaRPr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7" name="Google Shape;647;p111"/>
            <p:cNvSpPr txBox="1"/>
            <p:nvPr/>
          </p:nvSpPr>
          <p:spPr>
            <a:xfrm>
              <a:off x="614447" y="4927991"/>
              <a:ext cx="1085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76092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363636"/>
                  </a:solidFill>
                  <a:latin typeface="Roboto"/>
                  <a:ea typeface="Roboto"/>
                  <a:cs typeface="Roboto"/>
                  <a:sym typeface="Roboto"/>
                </a:rPr>
                <a:t>Execution</a:t>
              </a:r>
              <a:endParaRPr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648" name="Google Shape;648;p111"/>
            <p:cNvSpPr txBox="1"/>
            <p:nvPr/>
          </p:nvSpPr>
          <p:spPr>
            <a:xfrm>
              <a:off x="614447" y="5165762"/>
              <a:ext cx="10857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376092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363636"/>
                  </a:solidFill>
                  <a:latin typeface="Roboto"/>
                  <a:ea typeface="Roboto"/>
                  <a:cs typeface="Roboto"/>
                  <a:sym typeface="Roboto"/>
                </a:rPr>
                <a:t>Pre-trade</a:t>
              </a:r>
              <a:endParaRPr sz="1000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649" name="Google Shape;649;p111"/>
          <p:cNvSpPr txBox="1"/>
          <p:nvPr/>
        </p:nvSpPr>
        <p:spPr>
          <a:xfrm>
            <a:off x="4286186" y="4786973"/>
            <a:ext cx="5919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FX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0" name="Google Shape;650;p111"/>
          <p:cNvSpPr txBox="1"/>
          <p:nvPr/>
        </p:nvSpPr>
        <p:spPr>
          <a:xfrm>
            <a:off x="5267805" y="4786973"/>
            <a:ext cx="11172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Fixed Income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1" name="Google Shape;651;p111"/>
          <p:cNvSpPr txBox="1"/>
          <p:nvPr/>
        </p:nvSpPr>
        <p:spPr>
          <a:xfrm>
            <a:off x="6753202" y="4786973"/>
            <a:ext cx="7923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Equities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2" name="Google Shape;652;p111"/>
          <p:cNvSpPr txBox="1"/>
          <p:nvPr/>
        </p:nvSpPr>
        <p:spPr>
          <a:xfrm>
            <a:off x="7890842" y="4786973"/>
            <a:ext cx="9411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91425" spcFirstLastPara="1" rIns="91425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76092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363636"/>
                </a:solidFill>
                <a:latin typeface="Roboto"/>
                <a:ea typeface="Roboto"/>
                <a:cs typeface="Roboto"/>
                <a:sym typeface="Roboto"/>
              </a:rPr>
              <a:t>Derivatives</a:t>
            </a:r>
            <a:endParaRPr sz="1000">
              <a:solidFill>
                <a:srgbClr val="363636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Servers.png" id="653" name="Google Shape;653;p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363187" y="4193761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54" name="Google Shape;654;p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583437" y="4193749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55" name="Google Shape;655;p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803687" y="4193761"/>
            <a:ext cx="435321" cy="3392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ervers.png" id="656" name="Google Shape;656;p1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71187" y="4193749"/>
            <a:ext cx="435321" cy="339281"/>
          </a:xfrm>
          <a:prstGeom prst="rect">
            <a:avLst/>
          </a:prstGeom>
          <a:noFill/>
          <a:ln>
            <a:noFill/>
          </a:ln>
        </p:spPr>
      </p:pic>
      <p:sp>
        <p:nvSpPr>
          <p:cNvPr id="657" name="Google Shape;657;p111"/>
          <p:cNvSpPr txBox="1"/>
          <p:nvPr/>
        </p:nvSpPr>
        <p:spPr>
          <a:xfrm>
            <a:off x="4211350" y="2414986"/>
            <a:ext cx="1083300" cy="1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Distribution</a:t>
            </a:r>
            <a:endParaRPr/>
          </a:p>
        </p:txBody>
      </p:sp>
      <p:sp>
        <p:nvSpPr>
          <p:cNvPr id="658" name="Google Shape;658;p111"/>
          <p:cNvSpPr txBox="1"/>
          <p:nvPr/>
        </p:nvSpPr>
        <p:spPr>
          <a:xfrm>
            <a:off x="382275" y="1712350"/>
            <a:ext cx="2540700" cy="1291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Caplin Core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rgbClr val="538CD5"/>
              </a:buClr>
              <a:buFont typeface="Helvetica Neue"/>
              <a:buNone/>
            </a:pPr>
            <a:r>
              <a:rPr lang="en-GB" sz="3000">
                <a:solidFill>
                  <a:srgbClr val="595959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Products</a:t>
            </a:r>
            <a:endParaRPr sz="3000">
              <a:solidFill>
                <a:srgbClr val="595959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11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does it look like in practise?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olution Preview copyright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Solution Preview Templat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Solution Preview Template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